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gif" ContentType="image/gif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1679e407f74457c" /><Relationship Type="http://schemas.openxmlformats.org/officeDocument/2006/relationships/extended-properties" Target="/docProps/app.xml" Id="Refa6df80a6e44426" /><Relationship Type="http://schemas.openxmlformats.org/officeDocument/2006/relationships/officeDocument" Target="/ppt/presentation.xml" Id="Rd1ccc39993f3453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3522a271ade417c"/>
  </p:sldMasterIdLst>
  <p:notesMasterIdLst>
    <p:notesMasterId xmlns:r="http://schemas.openxmlformats.org/officeDocument/2006/relationships" r:id="Re4d6043c9758400c"/>
  </p:notesMasterIdLst>
  <p:sldIdLst>
    <p:sldId xmlns:r="http://schemas.openxmlformats.org/officeDocument/2006/relationships" id="256" r:id="R952522149bf14fca"/>
    <p:sldId xmlns:r="http://schemas.openxmlformats.org/officeDocument/2006/relationships" id="257" r:id="R1c00de5e2839470b"/>
    <p:sldId xmlns:r="http://schemas.openxmlformats.org/officeDocument/2006/relationships" id="258" r:id="R703d1d571b2e4c76"/>
    <p:sldId xmlns:r="http://schemas.openxmlformats.org/officeDocument/2006/relationships" id="259" r:id="Rf36d766d4e7a46a6"/>
    <p:sldId xmlns:r="http://schemas.openxmlformats.org/officeDocument/2006/relationships" id="260" r:id="R8e01a82094564193"/>
    <p:sldId xmlns:r="http://schemas.openxmlformats.org/officeDocument/2006/relationships" id="261" r:id="Raf415e9d31054ef2"/>
    <p:sldId xmlns:r="http://schemas.openxmlformats.org/officeDocument/2006/relationships" id="262" r:id="R7278b37c4abf4f8e"/>
    <p:sldId xmlns:r="http://schemas.openxmlformats.org/officeDocument/2006/relationships" id="263" r:id="R9a9fa662f656450a"/>
    <p:sldId xmlns:r="http://schemas.openxmlformats.org/officeDocument/2006/relationships" id="264" r:id="R8bb57d210c444e22"/>
    <p:sldId xmlns:r="http://schemas.openxmlformats.org/officeDocument/2006/relationships" id="265" r:id="R6d7fcf43d53c44d3"/>
    <p:sldId xmlns:r="http://schemas.openxmlformats.org/officeDocument/2006/relationships" id="266" r:id="R21ca4389e3f84288"/>
    <p:sldId xmlns:r="http://schemas.openxmlformats.org/officeDocument/2006/relationships" id="267" r:id="R3e23c3a4c0df4cef"/>
    <p:sldId xmlns:r="http://schemas.openxmlformats.org/officeDocument/2006/relationships" id="268" r:id="R7415863086cc4757"/>
    <p:sldId xmlns:r="http://schemas.openxmlformats.org/officeDocument/2006/relationships" id="269" r:id="Rda5d7613c5ef404f"/>
    <p:sldId xmlns:r="http://schemas.openxmlformats.org/officeDocument/2006/relationships" id="270" r:id="R0efb5f1e541e4027"/>
    <p:sldId xmlns:r="http://schemas.openxmlformats.org/officeDocument/2006/relationships" id="271" r:id="Rde606eb495844c5d"/>
    <p:sldId xmlns:r="http://schemas.openxmlformats.org/officeDocument/2006/relationships" id="272" r:id="R2d39b87cd613470a"/>
    <p:sldId xmlns:r="http://schemas.openxmlformats.org/officeDocument/2006/relationships" id="273" r:id="Ra542524661c045e8"/>
    <p:sldId xmlns:r="http://schemas.openxmlformats.org/officeDocument/2006/relationships" id="274" r:id="Rd1ca7198531e42fd"/>
    <p:sldId xmlns:r="http://schemas.openxmlformats.org/officeDocument/2006/relationships" id="275" r:id="Rc87dd824d7a54feb"/>
    <p:sldId xmlns:r="http://schemas.openxmlformats.org/officeDocument/2006/relationships" id="276" r:id="Rcde616a2ee394372"/>
    <p:sldId xmlns:r="http://schemas.openxmlformats.org/officeDocument/2006/relationships" id="277" r:id="R85454513ba4f4abb"/>
    <p:sldId xmlns:r="http://schemas.openxmlformats.org/officeDocument/2006/relationships" id="278" r:id="R8546988b4cf049a5"/>
    <p:sldId xmlns:r="http://schemas.openxmlformats.org/officeDocument/2006/relationships" id="279" r:id="R5aec8c3bdcbb4863"/>
    <p:sldId xmlns:r="http://schemas.openxmlformats.org/officeDocument/2006/relationships" id="280" r:id="Rb2fb7ff5b9454c7a"/>
    <p:sldId xmlns:r="http://schemas.openxmlformats.org/officeDocument/2006/relationships" id="281" r:id="Re9f5a488118a4b36"/>
    <p:sldId xmlns:r="http://schemas.openxmlformats.org/officeDocument/2006/relationships" id="282" r:id="Rc2521e7c01874ffa"/>
    <p:sldId xmlns:r="http://schemas.openxmlformats.org/officeDocument/2006/relationships" id="283" r:id="R709a79ff32a24f3e"/>
    <p:sldId xmlns:r="http://schemas.openxmlformats.org/officeDocument/2006/relationships" id="284" r:id="Rf106fa7226fb4a5b"/>
    <p:sldId xmlns:r="http://schemas.openxmlformats.org/officeDocument/2006/relationships" id="285" r:id="R56cfdc9b1a664431"/>
    <p:sldId xmlns:r="http://schemas.openxmlformats.org/officeDocument/2006/relationships" id="286" r:id="R01b51069845f450b"/>
    <p:sldId xmlns:r="http://schemas.openxmlformats.org/officeDocument/2006/relationships" id="287" r:id="Rd17d4bf5bdb44617"/>
    <p:sldId xmlns:r="http://schemas.openxmlformats.org/officeDocument/2006/relationships" id="288" r:id="R8a9d98125dc645fa"/>
    <p:sldId xmlns:r="http://schemas.openxmlformats.org/officeDocument/2006/relationships" id="289" r:id="Raa36c0d57ec94043"/>
    <p:sldId xmlns:r="http://schemas.openxmlformats.org/officeDocument/2006/relationships" id="290" r:id="Rec6a0d277796477c"/>
    <p:sldId xmlns:r="http://schemas.openxmlformats.org/officeDocument/2006/relationships" id="291" r:id="Re311e63e48d7433e"/>
    <p:sldId xmlns:r="http://schemas.openxmlformats.org/officeDocument/2006/relationships" id="292" r:id="R0eba8213dc954cd8"/>
    <p:sldId xmlns:r="http://schemas.openxmlformats.org/officeDocument/2006/relationships" id="293" r:id="R24ca18d33cf04af2"/>
    <p:sldId xmlns:r="http://schemas.openxmlformats.org/officeDocument/2006/relationships" id="294" r:id="Rf723814db9f3414d"/>
    <p:sldId xmlns:r="http://schemas.openxmlformats.org/officeDocument/2006/relationships" id="295" r:id="Raf725781eeee432c"/>
    <p:sldId xmlns:r="http://schemas.openxmlformats.org/officeDocument/2006/relationships" id="296" r:id="R08f18a5669a44374"/>
    <p:sldId xmlns:r="http://schemas.openxmlformats.org/officeDocument/2006/relationships" id="297" r:id="R67b87f451657409f"/>
    <p:sldId xmlns:r="http://schemas.openxmlformats.org/officeDocument/2006/relationships" id="298" r:id="R109109487a1d4251"/>
    <p:sldId xmlns:r="http://schemas.openxmlformats.org/officeDocument/2006/relationships" id="299" r:id="R2cfabca052c14afa"/>
    <p:sldId xmlns:r="http://schemas.openxmlformats.org/officeDocument/2006/relationships" id="300" r:id="Rad736edadc5f456a"/>
    <p:sldId xmlns:r="http://schemas.openxmlformats.org/officeDocument/2006/relationships" id="301" r:id="R84821346b6534836"/>
    <p:sldId xmlns:r="http://schemas.openxmlformats.org/officeDocument/2006/relationships" id="302" r:id="R8a48ed8ec8b84542"/>
    <p:sldId xmlns:r="http://schemas.openxmlformats.org/officeDocument/2006/relationships" id="303" r:id="R5877e1b921a742fb"/>
    <p:sldId xmlns:r="http://schemas.openxmlformats.org/officeDocument/2006/relationships" id="304" r:id="R7228ae88ccb043a9"/>
    <p:sldId xmlns:r="http://schemas.openxmlformats.org/officeDocument/2006/relationships" id="305" r:id="R883dbf0917414cfe"/>
    <p:sldId xmlns:r="http://schemas.openxmlformats.org/officeDocument/2006/relationships" id="306" r:id="Rbdf2b149a9074f2e"/>
    <p:sldId xmlns:r="http://schemas.openxmlformats.org/officeDocument/2006/relationships" id="307" r:id="Rb75f2589cf3e467c"/>
    <p:sldId xmlns:r="http://schemas.openxmlformats.org/officeDocument/2006/relationships" id="308" r:id="Rcfa3c7f4e89e427b"/>
    <p:sldId xmlns:r="http://schemas.openxmlformats.org/officeDocument/2006/relationships" id="309" r:id="R36ca092574874a77"/>
    <p:sldId xmlns:r="http://schemas.openxmlformats.org/officeDocument/2006/relationships" id="310" r:id="R23e8a2afc1f54992"/>
    <p:sldId xmlns:r="http://schemas.openxmlformats.org/officeDocument/2006/relationships" id="311" r:id="R8c8cbb094b064965"/>
    <p:sldId xmlns:r="http://schemas.openxmlformats.org/officeDocument/2006/relationships" id="312" r:id="Rd05ea06fe3b44e25"/>
    <p:sldId xmlns:r="http://schemas.openxmlformats.org/officeDocument/2006/relationships" id="313" r:id="R7a4eb096a0784fed"/>
    <p:sldId xmlns:r="http://schemas.openxmlformats.org/officeDocument/2006/relationships" id="314" r:id="Rf91b75e6763a4931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8ad332b548a4852" /><Relationship Type="http://schemas.openxmlformats.org/officeDocument/2006/relationships/slideMaster" Target="/ppt/slideMasters/slideMaster1.xml" Id="R83522a271ade417c" /><Relationship Type="http://schemas.openxmlformats.org/officeDocument/2006/relationships/notesMaster" Target="/ppt/notesMasters/notesMaster1.xml" Id="Re4d6043c9758400c" /><Relationship Type="http://schemas.openxmlformats.org/officeDocument/2006/relationships/presProps" Target="/ppt/presProps.xml" Id="R43eaea89923f41db" /><Relationship Type="http://schemas.openxmlformats.org/officeDocument/2006/relationships/tableStyles" Target="/ppt/tableStyles.xml" Id="R491e70a2b2974321" /><Relationship Type="http://schemas.openxmlformats.org/officeDocument/2006/relationships/slide" Target="/ppt/slides/slide1.xml" Id="R952522149bf14fca" /><Relationship Type="http://schemas.openxmlformats.org/officeDocument/2006/relationships/slide" Target="/ppt/slides/slide2.xml" Id="R1c00de5e2839470b" /><Relationship Type="http://schemas.openxmlformats.org/officeDocument/2006/relationships/slide" Target="/ppt/slides/slide3.xml" Id="R703d1d571b2e4c76" /><Relationship Type="http://schemas.openxmlformats.org/officeDocument/2006/relationships/slide" Target="/ppt/slides/slide4.xml" Id="Rf36d766d4e7a46a6" /><Relationship Type="http://schemas.openxmlformats.org/officeDocument/2006/relationships/slide" Target="/ppt/slides/slide5.xml" Id="R8e01a82094564193" /><Relationship Type="http://schemas.openxmlformats.org/officeDocument/2006/relationships/slide" Target="/ppt/slides/slide6.xml" Id="Raf415e9d31054ef2" /><Relationship Type="http://schemas.openxmlformats.org/officeDocument/2006/relationships/slide" Target="/ppt/slides/slide7.xml" Id="R7278b37c4abf4f8e" /><Relationship Type="http://schemas.openxmlformats.org/officeDocument/2006/relationships/slide" Target="/ppt/slides/slide8.xml" Id="R9a9fa662f656450a" /><Relationship Type="http://schemas.openxmlformats.org/officeDocument/2006/relationships/slide" Target="/ppt/slides/slide9.xml" Id="R8bb57d210c444e22" /><Relationship Type="http://schemas.openxmlformats.org/officeDocument/2006/relationships/slide" Target="/ppt/slides/slide10.xml" Id="R6d7fcf43d53c44d3" /><Relationship Type="http://schemas.openxmlformats.org/officeDocument/2006/relationships/slide" Target="/ppt/slides/slide11.xml" Id="R21ca4389e3f84288" /><Relationship Type="http://schemas.openxmlformats.org/officeDocument/2006/relationships/slide" Target="/ppt/slides/slide12.xml" Id="R3e23c3a4c0df4cef" /><Relationship Type="http://schemas.openxmlformats.org/officeDocument/2006/relationships/slide" Target="/ppt/slides/slide13.xml" Id="R7415863086cc4757" /><Relationship Type="http://schemas.openxmlformats.org/officeDocument/2006/relationships/slide" Target="/ppt/slides/slide14.xml" Id="Rda5d7613c5ef404f" /><Relationship Type="http://schemas.openxmlformats.org/officeDocument/2006/relationships/slide" Target="/ppt/slides/slide15.xml" Id="R0efb5f1e541e4027" /><Relationship Type="http://schemas.openxmlformats.org/officeDocument/2006/relationships/slide" Target="/ppt/slides/slide16.xml" Id="Rde606eb495844c5d" /><Relationship Type="http://schemas.openxmlformats.org/officeDocument/2006/relationships/slide" Target="/ppt/slides/slide17.xml" Id="R2d39b87cd613470a" /><Relationship Type="http://schemas.openxmlformats.org/officeDocument/2006/relationships/slide" Target="/ppt/slides/slide18.xml" Id="Ra542524661c045e8" /><Relationship Type="http://schemas.openxmlformats.org/officeDocument/2006/relationships/slide" Target="/ppt/slides/slide19.xml" Id="Rd1ca7198531e42fd" /><Relationship Type="http://schemas.openxmlformats.org/officeDocument/2006/relationships/slide" Target="/ppt/slides/slide20.xml" Id="Rc87dd824d7a54feb" /><Relationship Type="http://schemas.openxmlformats.org/officeDocument/2006/relationships/slide" Target="/ppt/slides/slide21.xml" Id="Rcde616a2ee394372" /><Relationship Type="http://schemas.openxmlformats.org/officeDocument/2006/relationships/slide" Target="/ppt/slides/slide22.xml" Id="R85454513ba4f4abb" /><Relationship Type="http://schemas.openxmlformats.org/officeDocument/2006/relationships/slide" Target="/ppt/slides/slide23.xml" Id="R8546988b4cf049a5" /><Relationship Type="http://schemas.openxmlformats.org/officeDocument/2006/relationships/slide" Target="/ppt/slides/slide24.xml" Id="R5aec8c3bdcbb4863" /><Relationship Type="http://schemas.openxmlformats.org/officeDocument/2006/relationships/slide" Target="/ppt/slides/slide25.xml" Id="Rb2fb7ff5b9454c7a" /><Relationship Type="http://schemas.openxmlformats.org/officeDocument/2006/relationships/slide" Target="/ppt/slides/slide26.xml" Id="Re9f5a488118a4b36" /><Relationship Type="http://schemas.openxmlformats.org/officeDocument/2006/relationships/slide" Target="/ppt/slides/slide27.xml" Id="Rc2521e7c01874ffa" /><Relationship Type="http://schemas.openxmlformats.org/officeDocument/2006/relationships/slide" Target="/ppt/slides/slide28.xml" Id="R709a79ff32a24f3e" /><Relationship Type="http://schemas.openxmlformats.org/officeDocument/2006/relationships/slide" Target="/ppt/slides/slide29.xml" Id="Rf106fa7226fb4a5b" /><Relationship Type="http://schemas.openxmlformats.org/officeDocument/2006/relationships/slide" Target="/ppt/slides/slide30.xml" Id="R56cfdc9b1a664431" /><Relationship Type="http://schemas.openxmlformats.org/officeDocument/2006/relationships/slide" Target="/ppt/slides/slide31.xml" Id="R01b51069845f450b" /><Relationship Type="http://schemas.openxmlformats.org/officeDocument/2006/relationships/slide" Target="/ppt/slides/slide32.xml" Id="Rd17d4bf5bdb44617" /><Relationship Type="http://schemas.openxmlformats.org/officeDocument/2006/relationships/slide" Target="/ppt/slides/slide33.xml" Id="R8a9d98125dc645fa" /><Relationship Type="http://schemas.openxmlformats.org/officeDocument/2006/relationships/slide" Target="/ppt/slides/slide34.xml" Id="Raa36c0d57ec94043" /><Relationship Type="http://schemas.openxmlformats.org/officeDocument/2006/relationships/slide" Target="/ppt/slides/slide35.xml" Id="Rec6a0d277796477c" /><Relationship Type="http://schemas.openxmlformats.org/officeDocument/2006/relationships/slide" Target="/ppt/slides/slide36.xml" Id="Re311e63e48d7433e" /><Relationship Type="http://schemas.openxmlformats.org/officeDocument/2006/relationships/slide" Target="/ppt/slides/slide37.xml" Id="R0eba8213dc954cd8" /><Relationship Type="http://schemas.openxmlformats.org/officeDocument/2006/relationships/slide" Target="/ppt/slides/slide38.xml" Id="R24ca18d33cf04af2" /><Relationship Type="http://schemas.openxmlformats.org/officeDocument/2006/relationships/slide" Target="/ppt/slides/slide39.xml" Id="Rf723814db9f3414d" /><Relationship Type="http://schemas.openxmlformats.org/officeDocument/2006/relationships/slide" Target="/ppt/slides/slide40.xml" Id="Raf725781eeee432c" /><Relationship Type="http://schemas.openxmlformats.org/officeDocument/2006/relationships/slide" Target="/ppt/slides/slide41.xml" Id="R08f18a5669a44374" /><Relationship Type="http://schemas.openxmlformats.org/officeDocument/2006/relationships/slide" Target="/ppt/slides/slide42.xml" Id="R67b87f451657409f" /><Relationship Type="http://schemas.openxmlformats.org/officeDocument/2006/relationships/slide" Target="/ppt/slides/slide43.xml" Id="R109109487a1d4251" /><Relationship Type="http://schemas.openxmlformats.org/officeDocument/2006/relationships/slide" Target="/ppt/slides/slide44.xml" Id="R2cfabca052c14afa" /><Relationship Type="http://schemas.openxmlformats.org/officeDocument/2006/relationships/slide" Target="/ppt/slides/slide45.xml" Id="Rad736edadc5f456a" /><Relationship Type="http://schemas.openxmlformats.org/officeDocument/2006/relationships/slide" Target="/ppt/slides/slide46.xml" Id="R84821346b6534836" /><Relationship Type="http://schemas.openxmlformats.org/officeDocument/2006/relationships/slide" Target="/ppt/slides/slide47.xml" Id="R8a48ed8ec8b84542" /><Relationship Type="http://schemas.openxmlformats.org/officeDocument/2006/relationships/slide" Target="/ppt/slides/slide48.xml" Id="R5877e1b921a742fb" /><Relationship Type="http://schemas.openxmlformats.org/officeDocument/2006/relationships/slide" Target="/ppt/slides/slide49.xml" Id="R7228ae88ccb043a9" /><Relationship Type="http://schemas.openxmlformats.org/officeDocument/2006/relationships/slide" Target="/ppt/slides/slide50.xml" Id="R883dbf0917414cfe" /><Relationship Type="http://schemas.openxmlformats.org/officeDocument/2006/relationships/slide" Target="/ppt/slides/slide51.xml" Id="Rbdf2b149a9074f2e" /><Relationship Type="http://schemas.openxmlformats.org/officeDocument/2006/relationships/slide" Target="/ppt/slides/slide52.xml" Id="Rb75f2589cf3e467c" /><Relationship Type="http://schemas.openxmlformats.org/officeDocument/2006/relationships/slide" Target="/ppt/slides/slide53.xml" Id="Rcfa3c7f4e89e427b" /><Relationship Type="http://schemas.openxmlformats.org/officeDocument/2006/relationships/slide" Target="/ppt/slides/slide54.xml" Id="R36ca092574874a77" /><Relationship Type="http://schemas.openxmlformats.org/officeDocument/2006/relationships/slide" Target="/ppt/slides/slide55.xml" Id="R23e8a2afc1f54992" /><Relationship Type="http://schemas.openxmlformats.org/officeDocument/2006/relationships/slide" Target="/ppt/slides/slide56.xml" Id="R8c8cbb094b064965" /><Relationship Type="http://schemas.openxmlformats.org/officeDocument/2006/relationships/slide" Target="/ppt/slides/slide57.xml" Id="Rd05ea06fe3b44e25" /><Relationship Type="http://schemas.openxmlformats.org/officeDocument/2006/relationships/slide" Target="/ppt/slides/slide58.xml" Id="R7a4eb096a0784fed" /><Relationship Type="http://schemas.openxmlformats.org/officeDocument/2006/relationships/slide" Target="/ppt/slides/slide59.xml" Id="Rf91b75e6763a493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5dab68542104cc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8197f15ef9f43e4" /><Relationship Type="http://schemas.openxmlformats.org/officeDocument/2006/relationships/notesMaster" Target="/ppt/notesMasters/notesMaster1.xml" Id="Ra5dbd255012b40d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67468fb936748da" /><Relationship Type="http://schemas.openxmlformats.org/officeDocument/2006/relationships/notesMaster" Target="/ppt/notesMasters/notesMaster1.xml" Id="R28179300b4de46f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2bd25300f934157" /><Relationship Type="http://schemas.openxmlformats.org/officeDocument/2006/relationships/notesMaster" Target="/ppt/notesMasters/notesMaster1.xml" Id="R006810bdbb284c9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ab4d0cd33094705" /><Relationship Type="http://schemas.openxmlformats.org/officeDocument/2006/relationships/notesMaster" Target="/ppt/notesMasters/notesMaster1.xml" Id="R2e3b517f74174a3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efcf4d0cab74038" /><Relationship Type="http://schemas.openxmlformats.org/officeDocument/2006/relationships/notesMaster" Target="/ppt/notesMasters/notesMaster1.xml" Id="R0fd03c0078a7406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56aca1f261c43f9" /><Relationship Type="http://schemas.openxmlformats.org/officeDocument/2006/relationships/notesMaster" Target="/ppt/notesMasters/notesMaster1.xml" Id="R2dc77947a263449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910682fb43243f3" /><Relationship Type="http://schemas.openxmlformats.org/officeDocument/2006/relationships/notesMaster" Target="/ppt/notesMasters/notesMaster1.xml" Id="R839a00a9e8dc4d8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82df55104964071" /><Relationship Type="http://schemas.openxmlformats.org/officeDocument/2006/relationships/notesMaster" Target="/ppt/notesMasters/notesMaster1.xml" Id="Rf1b8fa05085444a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6e35202501248f1" /><Relationship Type="http://schemas.openxmlformats.org/officeDocument/2006/relationships/notesMaster" Target="/ppt/notesMasters/notesMaster1.xml" Id="R84741a483f19433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384e9d575d2441b" /><Relationship Type="http://schemas.openxmlformats.org/officeDocument/2006/relationships/notesMaster" Target="/ppt/notesMasters/notesMaster1.xml" Id="R73d582bd3f354d3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fe743c09b8a457f" /><Relationship Type="http://schemas.openxmlformats.org/officeDocument/2006/relationships/notesMaster" Target="/ppt/notesMasters/notesMaster1.xml" Id="R35fc51cba3724ac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178fa1c14ee4eec" /><Relationship Type="http://schemas.openxmlformats.org/officeDocument/2006/relationships/notesMaster" Target="/ppt/notesMasters/notesMaster1.xml" Id="R6e588f5dbfd9408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338206a3eac458c" /><Relationship Type="http://schemas.openxmlformats.org/officeDocument/2006/relationships/notesMaster" Target="/ppt/notesMasters/notesMaster1.xml" Id="R243ea353ea114b5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26fdcaafdd440ca" /><Relationship Type="http://schemas.openxmlformats.org/officeDocument/2006/relationships/notesMaster" Target="/ppt/notesMasters/notesMaster1.xml" Id="R26f8250eb4b647d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47f82f0039e4e1c" /><Relationship Type="http://schemas.openxmlformats.org/officeDocument/2006/relationships/notesMaster" Target="/ppt/notesMasters/notesMaster1.xml" Id="R882943e65460440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00a18c315f1426f" /><Relationship Type="http://schemas.openxmlformats.org/officeDocument/2006/relationships/notesMaster" Target="/ppt/notesMasters/notesMaster1.xml" Id="R439631886f954d1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89d344669cd467b" /><Relationship Type="http://schemas.openxmlformats.org/officeDocument/2006/relationships/notesMaster" Target="/ppt/notesMasters/notesMaster1.xml" Id="Rcb7aff1b7f224b9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57b65145f874ebd" /><Relationship Type="http://schemas.openxmlformats.org/officeDocument/2006/relationships/notesMaster" Target="/ppt/notesMasters/notesMaster1.xml" Id="R1db51294e86c45a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d8414106a364fc8" /><Relationship Type="http://schemas.openxmlformats.org/officeDocument/2006/relationships/notesMaster" Target="/ppt/notesMasters/notesMaster1.xml" Id="R4f0e7d132ba44f6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3a28c5565b940c2" /><Relationship Type="http://schemas.openxmlformats.org/officeDocument/2006/relationships/notesMaster" Target="/ppt/notesMasters/notesMaster1.xml" Id="Rf3a1dce66b1c4fa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3ba1b4bb9624f6d" /><Relationship Type="http://schemas.openxmlformats.org/officeDocument/2006/relationships/notesMaster" Target="/ppt/notesMasters/notesMaster1.xml" Id="Rab3bd9e9904743d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290aaca29f74b43" /><Relationship Type="http://schemas.openxmlformats.org/officeDocument/2006/relationships/notesMaster" Target="/ppt/notesMasters/notesMaster1.xml" Id="R8080693c22064f1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5ee9903d5ff4e93" /><Relationship Type="http://schemas.openxmlformats.org/officeDocument/2006/relationships/notesMaster" Target="/ppt/notesMasters/notesMaster1.xml" Id="Rc7a2d8e0c5c945d2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795f5e78394407a" /><Relationship Type="http://schemas.openxmlformats.org/officeDocument/2006/relationships/notesMaster" Target="/ppt/notesMasters/notesMaster1.xml" Id="Rc62dde13256f47e2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d23b5d89e7d42bb" /><Relationship Type="http://schemas.openxmlformats.org/officeDocument/2006/relationships/notesMaster" Target="/ppt/notesMasters/notesMaster1.xml" Id="R28c0f824275a4a7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5443a47ba3746bb" /><Relationship Type="http://schemas.openxmlformats.org/officeDocument/2006/relationships/notesMaster" Target="/ppt/notesMasters/notesMaster1.xml" Id="Rfff24257264d4a7d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aa13d62c02e1475f" /><Relationship Type="http://schemas.openxmlformats.org/officeDocument/2006/relationships/notesMaster" Target="/ppt/notesMasters/notesMaster1.xml" Id="R56b6363a05ba4895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5a1b360ed88d4ee5" /><Relationship Type="http://schemas.openxmlformats.org/officeDocument/2006/relationships/notesMaster" Target="/ppt/notesMasters/notesMaster1.xml" Id="R7118292370f14de6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5e47d7db2b2b4fd9" /><Relationship Type="http://schemas.openxmlformats.org/officeDocument/2006/relationships/notesMaster" Target="/ppt/notesMasters/notesMaster1.xml" Id="Rcba0bc16c25e423e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04eeadd329a04b30" /><Relationship Type="http://schemas.openxmlformats.org/officeDocument/2006/relationships/notesMaster" Target="/ppt/notesMasters/notesMaster1.xml" Id="Rda70830d9b324916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9627bf26c8464919" /><Relationship Type="http://schemas.openxmlformats.org/officeDocument/2006/relationships/notesMaster" Target="/ppt/notesMasters/notesMaster1.xml" Id="Re158d5bc1fed41c8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7afa140aae6f4a55" /><Relationship Type="http://schemas.openxmlformats.org/officeDocument/2006/relationships/notesMaster" Target="/ppt/notesMasters/notesMaster1.xml" Id="R4b682ee028df436b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b4f9df83e1384205" /><Relationship Type="http://schemas.openxmlformats.org/officeDocument/2006/relationships/notesMaster" Target="/ppt/notesMasters/notesMaster1.xml" Id="Ra3f900c122194ee6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2acfe7624c8f4b2c" /><Relationship Type="http://schemas.openxmlformats.org/officeDocument/2006/relationships/notesMaster" Target="/ppt/notesMasters/notesMaster1.xml" Id="R6ab3dcde221b47c0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9760be8d417a4013" /><Relationship Type="http://schemas.openxmlformats.org/officeDocument/2006/relationships/notesMaster" Target="/ppt/notesMasters/notesMaster1.xml" Id="Rc8d734999c4e4697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47ade368120e4e57" /><Relationship Type="http://schemas.openxmlformats.org/officeDocument/2006/relationships/notesMaster" Target="/ppt/notesMasters/notesMaster1.xml" Id="R72812e4ab7924d9e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9b429d4b74334d92" /><Relationship Type="http://schemas.openxmlformats.org/officeDocument/2006/relationships/notesMaster" Target="/ppt/notesMasters/notesMaster1.xml" Id="Rccbf628c14774376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101cadcc6cff4581" /><Relationship Type="http://schemas.openxmlformats.org/officeDocument/2006/relationships/notesMaster" Target="/ppt/notesMasters/notesMaster1.xml" Id="Rf5ef89ed4f124740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a2d3ba4a715b48a7" /><Relationship Type="http://schemas.openxmlformats.org/officeDocument/2006/relationships/notesMaster" Target="/ppt/notesMasters/notesMaster1.xml" Id="R57e0b6b0f8224dfd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16ef5e6a4a644aa0" /><Relationship Type="http://schemas.openxmlformats.org/officeDocument/2006/relationships/notesMaster" Target="/ppt/notesMasters/notesMaster1.xml" Id="Rbd155085ca734b43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77087f232cda40b3" /><Relationship Type="http://schemas.openxmlformats.org/officeDocument/2006/relationships/notesMaster" Target="/ppt/notesMasters/notesMaster1.xml" Id="Rd5de3ff153ed484a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c93c6f42c57744f2" /><Relationship Type="http://schemas.openxmlformats.org/officeDocument/2006/relationships/notesMaster" Target="/ppt/notesMasters/notesMaster1.xml" Id="Rc67902665474454a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ede18899f67544fe" /><Relationship Type="http://schemas.openxmlformats.org/officeDocument/2006/relationships/notesMaster" Target="/ppt/notesMasters/notesMaster1.xml" Id="Rcac0840ebd944929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967c506c24f243b7" /><Relationship Type="http://schemas.openxmlformats.org/officeDocument/2006/relationships/notesMaster" Target="/ppt/notesMasters/notesMaster1.xml" Id="R6326d287d1b6473f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8cb28077322146db" /><Relationship Type="http://schemas.openxmlformats.org/officeDocument/2006/relationships/notesMaster" Target="/ppt/notesMasters/notesMaster1.xml" Id="R7014040768534644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7f6324dbdfc54661" /><Relationship Type="http://schemas.openxmlformats.org/officeDocument/2006/relationships/notesMaster" Target="/ppt/notesMasters/notesMaster1.xml" Id="R1e4fd89336884b30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2c44f732eb9a4629" /><Relationship Type="http://schemas.openxmlformats.org/officeDocument/2006/relationships/notesMaster" Target="/ppt/notesMasters/notesMaster1.xml" Id="R7b02f74035fd4846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79f926b793f0464f" /><Relationship Type="http://schemas.openxmlformats.org/officeDocument/2006/relationships/notesMaster" Target="/ppt/notesMasters/notesMaster1.xml" Id="Rc9f590051a4540d2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31489267870540a1" /><Relationship Type="http://schemas.openxmlformats.org/officeDocument/2006/relationships/notesMaster" Target="/ppt/notesMasters/notesMaster1.xml" Id="R7fd2af9602ae4387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923af530a16844a5" /><Relationship Type="http://schemas.openxmlformats.org/officeDocument/2006/relationships/notesMaster" Target="/ppt/notesMasters/notesMaster1.xml" Id="Rb6aec99052ae4fa9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eb05039ae04b45b8" /><Relationship Type="http://schemas.openxmlformats.org/officeDocument/2006/relationships/notesMaster" Target="/ppt/notesMasters/notesMaster1.xml" Id="Rdad9c52e8bed4ccc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e36f95e0c7ea4488" /><Relationship Type="http://schemas.openxmlformats.org/officeDocument/2006/relationships/notesMaster" Target="/ppt/notesMasters/notesMaster1.xml" Id="Re3a0bdd2328043c1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03b3537be6a048d7" /><Relationship Type="http://schemas.openxmlformats.org/officeDocument/2006/relationships/notesMaster" Target="/ppt/notesMasters/notesMaster1.xml" Id="R718f0375d6cd4b32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adbaf38483c54f21" /><Relationship Type="http://schemas.openxmlformats.org/officeDocument/2006/relationships/notesMaster" Target="/ppt/notesMasters/notesMaster1.xml" Id="R7fd7bf2d85334817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slide" Target="/ppt/slides/slide55.xml" Id="Rfb290b9131754cb3" /><Relationship Type="http://schemas.openxmlformats.org/officeDocument/2006/relationships/notesMaster" Target="/ppt/notesMasters/notesMaster1.xml" Id="R1f89c96a366648dd" /></Relationships>
</file>

<file path=ppt/notesSlides/_rels/notesSlide56.xml.rels>&#65279;<?xml version="1.0" encoding="utf-8"?><Relationships xmlns="http://schemas.openxmlformats.org/package/2006/relationships"><Relationship Type="http://schemas.openxmlformats.org/officeDocument/2006/relationships/slide" Target="/ppt/slides/slide56.xml" Id="R6e54b5da603b4ee1" /><Relationship Type="http://schemas.openxmlformats.org/officeDocument/2006/relationships/notesMaster" Target="/ppt/notesMasters/notesMaster1.xml" Id="R4b2c19b2b6e4470a" /></Relationships>
</file>

<file path=ppt/notesSlides/_rels/notesSlide57.xml.rels>&#65279;<?xml version="1.0" encoding="utf-8"?><Relationships xmlns="http://schemas.openxmlformats.org/package/2006/relationships"><Relationship Type="http://schemas.openxmlformats.org/officeDocument/2006/relationships/slide" Target="/ppt/slides/slide57.xml" Id="R1311afb7c63f4f58" /><Relationship Type="http://schemas.openxmlformats.org/officeDocument/2006/relationships/notesMaster" Target="/ppt/notesMasters/notesMaster1.xml" Id="R708c4193f0e048cf" /></Relationships>
</file>

<file path=ppt/notesSlides/_rels/notesSlide58.xml.rels>&#65279;<?xml version="1.0" encoding="utf-8"?><Relationships xmlns="http://schemas.openxmlformats.org/package/2006/relationships"><Relationship Type="http://schemas.openxmlformats.org/officeDocument/2006/relationships/slide" Target="/ppt/slides/slide58.xml" Id="R24ff45dd49b1488f" /><Relationship Type="http://schemas.openxmlformats.org/officeDocument/2006/relationships/notesMaster" Target="/ppt/notesMasters/notesMaster1.xml" Id="Rf9fed233c07a4f4a" /></Relationships>
</file>

<file path=ppt/notesSlides/_rels/notesSlide59.xml.rels>&#65279;<?xml version="1.0" encoding="utf-8"?><Relationships xmlns="http://schemas.openxmlformats.org/package/2006/relationships"><Relationship Type="http://schemas.openxmlformats.org/officeDocument/2006/relationships/slide" Target="/ppt/slides/slide59.xml" Id="R3bde8d83ec2d4b05" /><Relationship Type="http://schemas.openxmlformats.org/officeDocument/2006/relationships/notesMaster" Target="/ppt/notesMasters/notesMaster1.xml" Id="R8883d4d9b28e4da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presentation begins with triangle constructions and continues to four-input planar and spatial methods. Each animation is an embedded multi-frame GIF with a held initial and final state.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Microsoft Support, Add an animated GIF to a slide: desktop PowerPoint plays animated GIFs in Slide Show; PowerPoint for the web may display them statically. https://support.microsoft.com/en-us/PowerPoint/add-an-animated-gif-to-a-slide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Animation: 13 seconds including held starting and ending states.</a:t>
            </a:r>
          </a:p>
          <a:p xmlns:a="http://schemas.openxmlformats.org/drawingml/2006/main">
            <a:r>
              <a:t>One input travels along a straight vector d.</a:t>
            </a:r>
          </a:p>
          <a:p xmlns:a="http://schemas.openxmlformats.org/drawingml/2006/main">
            <a:r>
              <a:t>The center may move sideways. Its projection along d cannot decrease.</a:t>
            </a:r>
          </a:p>
          <a:p xmlns:a="http://schemas.openxmlformats.org/drawingml/2006/main">
            <a:r>
              <a:t>The example curve here is the centroid response.</a:t>
            </a:r>
          </a:p>
          <a:p xmlns:a="http://schemas.openxmlformats.org/drawingml/2006/main">
            <a:r>
              <a:t>d·(X₁ − X₀) ≥ 0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Planar and spatial benchmarks are distinct. Each standalone comparison uses the hull plus only that final-configuration method. Node chests used inside a network remain part of that network proof.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convex-hull property follows from symmetry, affine-span membership and attractivity, with continuous extension to the projected predecessor.</a:t>
            </a:r>
          </a:p>
          <a:p xmlns:a="http://schemas.openxmlformats.org/drawingml/2006/main">
            <a:r>
              <a:t>Animation: 13 seconds including held starting and ending states.</a:t>
            </a:r>
          </a:p>
          <a:p xmlns:a="http://schemas.openxmlformats.org/drawingml/2006/main">
            <a:r>
              <a:t>Project all inputs onto one supporting line or face.</a:t>
            </a:r>
          </a:p>
          <a:p xmlns:a="http://schemas.openxmlformats.org/drawingml/2006/main">
            <a:r>
              <a:t>The predecessor center lies in that subspace.</a:t>
            </a:r>
          </a:p>
          <a:p xmlns:a="http://schemas.openxmlformats.org/drawingml/2006/main">
            <a:r>
              <a:t>Restore the inputs in parallel. Repeat for the other faces.</a:t>
            </a:r>
          </a:p>
          <a:p xmlns:a="http://schemas.openxmlformats.org/drawingml/2006/main">
            <a:r>
              <a:t>n·X ≥ b  for every inward hull normal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Animation: 13 seconds including held starting and ending states.</a:t>
            </a:r>
          </a:p>
          <a:p xmlns:a="http://schemas.openxmlformats.org/drawingml/2006/main">
            <a:r>
              <a:t>C₀ lies on the perpendicular bisector of AB.</a:t>
            </a:r>
          </a:p>
          <a:p xmlns:a="http://schemas.openxmlformats.org/drawingml/2006/main">
            <a:r>
              <a:t>Reflection forces X₀ onto that bisector.</a:t>
            </a:r>
          </a:p>
          <a:p xmlns:a="http://schemas.openxmlformats.org/drawingml/2006/main">
            <a:r>
              <a:t>Restore C₀ to C horizontally. The center stays on the C side.</a:t>
            </a:r>
          </a:p>
          <a:p xmlns:a="http://schemas.openxmlformats.org/drawingml/2006/main">
            <a:r>
              <a:t>(C − C₀)·(X − mAB) ≥ 0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Animation: 13 seconds including held starting and ending states.</a:t>
            </a:r>
          </a:p>
          <a:p xmlns:a="http://schemas.openxmlformats.org/drawingml/2006/main">
            <a:r>
              <a:t>Reflect A in the altitude line through C to obtain B₀.</a:t>
            </a:r>
          </a:p>
          <a:p xmlns:a="http://schemas.openxmlformats.org/drawingml/2006/main">
            <a:r>
              <a:t>The predecessor AB₀C is isosceles.</a:t>
            </a:r>
          </a:p>
          <a:p xmlns:a="http://schemas.openxmlformats.org/drawingml/2006/main">
            <a:r>
              <a:t>Restore B₀ to B. This produces the other side of the strip.</a:t>
            </a:r>
          </a:p>
          <a:p xmlns:a="http://schemas.openxmlformats.org/drawingml/2006/main">
            <a:r>
              <a:t>5 ≤ Xx ≤ 10.5  for the AB strip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Animation: 12 seconds including held starting and ending states.</a:t>
            </a:r>
          </a:p>
          <a:p xmlns:a="http://schemas.openxmlformats.org/drawingml/2006/main">
            <a:r>
              <a:t>Cycle the role of the opposite vertex.</a:t>
            </a:r>
          </a:p>
          <a:p xmlns:a="http://schemas.openxmlformats.org/drawingml/2006/main">
            <a:r>
              <a:t>Add both bounds for AB, BC and CA.</a:t>
            </a:r>
          </a:p>
          <a:p xmlns:a="http://schemas.openxmlformats.org/drawingml/2006/main">
            <a:r>
              <a:t>The animation clips the parallelogram to ABC.</a:t>
            </a:r>
          </a:p>
          <a:p xmlns:a="http://schemas.openxmlformats.org/drawingml/2006/main">
            <a:r>
              <a:t>CP = S_AB ∩ S_BC ∩ S_CA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Animation: 11 seconds including held starting and ending states.</a:t>
            </a:r>
          </a:p>
          <a:p xmlns:a="http://schemas.openxmlformats.org/drawingml/2006/main">
            <a:r>
              <a:t>Begin with the internal equilateral triangle on the fixed side.</a:t>
            </a:r>
          </a:p>
          <a:p xmlns:a="http://schemas.openxmlformats.org/drawingml/2006/main">
            <a:r>
              <a:t>Its center is forced to the equilateral centroid N.</a:t>
            </a:r>
          </a:p>
          <a:p xmlns:a="http://schemas.openxmlformats.org/drawingml/2006/main">
            <a:r>
              <a:t>Restore the third vertex. The bound passes through N, perpendicular to the motion.</a:t>
            </a:r>
          </a:p>
          <a:p xmlns:a="http://schemas.openxmlformats.org/drawingml/2006/main">
            <a:r>
              <a:t>(C − C₀)·(X − N) ≥ 0  (cyclic labels)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Animation: 11 seconds including held starting and ending states.</a:t>
            </a:r>
          </a:p>
          <a:p xmlns:a="http://schemas.openxmlformats.org/drawingml/2006/main">
            <a:r>
              <a:t>Begin with the internal equilateral triangle on the fixed side.</a:t>
            </a:r>
          </a:p>
          <a:p xmlns:a="http://schemas.openxmlformats.org/drawingml/2006/main">
            <a:r>
              <a:t>Its center is forced to the equilateral centroid N.</a:t>
            </a:r>
          </a:p>
          <a:p xmlns:a="http://schemas.openxmlformats.org/drawingml/2006/main">
            <a:r>
              <a:t>Restore the third vertex. The bound passes through N, perpendicular to the motion.</a:t>
            </a:r>
          </a:p>
          <a:p xmlns:a="http://schemas.openxmlformats.org/drawingml/2006/main">
            <a:r>
              <a:t>(C − C₀)·(X − N) ≥ 0  (cyclic labels)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Animation: 11 seconds including held starting and ending states.</a:t>
            </a:r>
          </a:p>
          <a:p xmlns:a="http://schemas.openxmlformats.org/drawingml/2006/main">
            <a:r>
              <a:t>Begin with the internal equilateral triangle on the fixed side.</a:t>
            </a:r>
          </a:p>
          <a:p xmlns:a="http://schemas.openxmlformats.org/drawingml/2006/main">
            <a:r>
              <a:t>Its center is forced to the equilateral centroid N.</a:t>
            </a:r>
          </a:p>
          <a:p xmlns:a="http://schemas.openxmlformats.org/drawingml/2006/main">
            <a:r>
              <a:t>Restore the third vertex. The bound passes through N, perpendicular to the motion.</a:t>
            </a:r>
          </a:p>
          <a:p xmlns:a="http://schemas.openxmlformats.org/drawingml/2006/main">
            <a:r>
              <a:t>(C − C₀)·(X − N) ≥ 0  (cyclic labels)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Animation: 13 seconds including held starting and ending states.</a:t>
            </a:r>
          </a:p>
          <a:p xmlns:a="http://schemas.openxmlformats.org/drawingml/2006/main">
            <a:r>
              <a:t>The three internal equilateral centroids form the inner Napoleon triangle.</a:t>
            </a:r>
          </a:p>
          <a:p xmlns:a="http://schemas.openxmlformats.org/drawingml/2006/main">
            <a:r>
              <a:t>The new lines pass through those centroids, parallel to their opposite sides.</a:t>
            </a:r>
          </a:p>
          <a:p xmlns:a="http://schemas.openxmlformats.org/drawingml/2006/main">
            <a:r>
              <a:t>Their inward intersection is the anticomplementary triangle CNT.</a:t>
            </a:r>
          </a:p>
          <a:p xmlns:a="http://schemas.openxmlformats.org/drawingml/2006/main">
            <a:r>
              <a:t>CNT vertices: N₁ + N₂ + N₃ − 2Nᵢ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Animation: 14 seconds including held starting and ending states.</a:t>
            </a:r>
          </a:p>
          <a:p xmlns:a="http://schemas.openxmlformats.org/drawingml/2006/main">
            <a:r>
              <a:t>Begin with the entire triangle.</a:t>
            </a:r>
          </a:p>
          <a:p xmlns:a="http://schemas.openxmlformats.org/drawingml/2006/main">
            <a:r>
              <a:t>Apply the three side-normal strips.</a:t>
            </a:r>
          </a:p>
          <a:p xmlns:a="http://schemas.openxmlformats.org/drawingml/2006/main">
            <a:r>
              <a:t>Intersect with the internal Napoleon triangle.</a:t>
            </a:r>
          </a:p>
          <a:p xmlns:a="http://schemas.openxmlformats.org/drawingml/2006/main">
            <a:r>
              <a:t>C_standard = conv(ABC) ∩ CP ∩ CNT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Animation: 13 seconds including held starting and ending states.</a:t>
            </a:r>
          </a:p>
          <a:p xmlns:a="http://schemas.openxmlformats.org/drawingml/2006/main">
            <a:r>
              <a:t>Continuously deform the triangle to an equilateral one.</a:t>
            </a:r>
          </a:p>
          <a:p xmlns:a="http://schemas.openxmlformats.org/drawingml/2006/main">
            <a:r>
              <a:t>Recompute CP and CNT at every frame.</a:t>
            </a:r>
          </a:p>
          <a:p xmlns:a="http://schemas.openxmlformats.org/drawingml/2006/main">
            <a:r>
              <a:t>At the equilateral triangle, symmetry forces the centroid.</a:t>
            </a:r>
          </a:p>
          <a:p xmlns:a="http://schemas.openxmlformats.org/drawingml/2006/main">
            <a:r>
              <a:t>C_standard(equilateral) = {G}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Uses continuous extension to a noncolliding flat triple. This is an additional symmetry-displacement inequality, without any claim of independence from the standard chest.</a:t>
            </a:r>
          </a:p>
          <a:p xmlns:a="http://schemas.openxmlformats.org/drawingml/2006/main">
            <a:r>
              <a:t>Animation: 13 seconds including held starting and ending states.</a:t>
            </a:r>
          </a:p>
          <a:p xmlns:a="http://schemas.openxmlformats.org/drawingml/2006/main">
            <a:r>
              <a:t>Place C₀ at the midpoint m of AB.</a:t>
            </a:r>
          </a:p>
          <a:p xmlns:a="http://schemas.openxmlformats.org/drawingml/2006/main">
            <a:r>
              <a:t>Central symmetry forces the predecessor center to m.</a:t>
            </a:r>
          </a:p>
          <a:p xmlns:a="http://schemas.openxmlformats.org/drawingml/2006/main">
            <a:r>
              <a:t>Restore C along its median direction. Repeat cyclically if desired.</a:t>
            </a:r>
          </a:p>
          <a:p xmlns:a="http://schemas.openxmlformats.org/drawingml/2006/main">
            <a:r>
              <a:t>(C − m)·(X − m) ≥ 0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project previously confused internal and external Napoleon constructions. This slide shows the valid external inequality separately. It is not substituted for internal CNT.</a:t>
            </a:r>
          </a:p>
          <a:p xmlns:a="http://schemas.openxmlformats.org/drawingml/2006/main">
            <a:r>
              <a:t>Animation: 13 seconds including held starting and ending states.</a:t>
            </a:r>
          </a:p>
          <a:p xmlns:a="http://schemas.openxmlformats.org/drawingml/2006/main">
            <a:r>
              <a:t>Both equilateral choices give valid single-motion inequalities.</a:t>
            </a:r>
          </a:p>
          <a:p xmlns:a="http://schemas.openxmlformats.org/drawingml/2006/main">
            <a:r>
              <a:t>The external choice crosses a flat triple on its route to C.</a:t>
            </a:r>
          </a:p>
          <a:p xmlns:a="http://schemas.openxmlformats.org/drawingml/2006/main">
            <a:r>
              <a:t>The standard CNT uses the internal choice.</a:t>
            </a:r>
          </a:p>
          <a:p xmlns:a="http://schemas.openxmlformats.org/drawingml/2006/main">
            <a:r>
              <a:t>(C − C_external)·(X − N_external) ≥ 0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Planar and spatial benchmarks are distinct. Each standalone comparison uses the hull plus only that final-configuration method. Node chests used inside a network remain part of that network proof.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is the unconditional centroid-insertion proof in the broad finite-response class. Continuous extension to the symmetric/flat predecessors is assumed as in the project.</a:t>
            </a:r>
          </a:p>
          <a:p xmlns:a="http://schemas.openxmlformats.org/drawingml/2006/main">
            <a:r>
              <a:t>Animation: 15 seconds including held starting and ending states.</a:t>
            </a:r>
          </a:p>
          <a:p xmlns:a="http://schemas.openxmlformats.org/drawingml/2006/main">
            <a:r>
              <a:t>Move A by h while holding the inserted centroid input fixed.</a:t>
            </a:r>
          </a:p>
          <a:p xmlns:a="http://schemas.openxmlformats.org/drawingml/2006/main">
            <a:r>
              <a:t>Then move that input by h/3 to the new triangle centroid.</a:t>
            </a:r>
          </a:p>
          <a:p xmlns:a="http://schemas.openxmlformats.org/drawingml/2006/main">
            <a:r>
              <a:t>Both changes have nonnegative projection along h. Their sum proves attractivity.</a:t>
            </a:r>
          </a:p>
          <a:p xmlns:a="http://schemas.openxmlformats.org/drawingml/2006/main">
            <a:r>
              <a:t>Y(A,B,C) = X₄(A,B,C,G(ABC))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Animation: 16 seconds including held starting and ending states.</a:t>
            </a:r>
          </a:p>
          <a:p xmlns:a="http://schemas.openxmlformats.org/drawingml/2006/main">
            <a:r>
              <a:t>Translate C and D until both pair midpoints coincide at m.</a:t>
            </a:r>
          </a:p>
          <a:p xmlns:a="http://schemas.openxmlformats.org/drawingml/2006/main">
            <a:r>
              <a:t>The predecessor is centrally symmetric. Its center is m.</a:t>
            </a:r>
          </a:p>
          <a:p xmlns:a="http://schemas.openxmlformats.org/drawingml/2006/main">
            <a:r>
              <a:t>Restore C, then D along the same direction. Repeat the reverse construction for the opposite bound.</a:t>
            </a:r>
          </a:p>
          <a:p xmlns:a="http://schemas.openxmlformats.org/drawingml/2006/main">
            <a:r>
              <a:t>min(d·m₁,d·m₂) ≤ d·X ≤ max(d·m₁,d·m₂)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Computed using the same preserved JavaScript formulas as the explorer. Standalone construction includes only the convex hull and these 6 final-configuration half-spaces. Numerical display, not exact arithmetic.</a:t>
            </a:r>
          </a:p>
          <a:p xmlns:a="http://schemas.openxmlformats.org/drawingml/2006/main">
            <a:r>
              <a:t>Animation: 12 seconds including held starting and ending states.</a:t>
            </a:r>
          </a:p>
          <a:p xmlns:a="http://schemas.openxmlformats.org/drawingml/2006/main">
            <a:r>
              <a:t>A supporting line or plane moves inward to its proved bound.</a:t>
            </a:r>
          </a:p>
          <a:p xmlns:a="http://schemas.openxmlformats.org/drawingml/2006/main">
            <a:r>
              <a:t>Every applied bound retains all attractive centers in the stated class.</a:t>
            </a:r>
          </a:p>
          <a:p xmlns:a="http://schemas.openxmlformats.org/drawingml/2006/main">
            <a:r>
              <a:t>The final polygon or polyhedron is the intersection of those bounds.</a:t>
            </a:r>
          </a:p>
          <a:p xmlns:a="http://schemas.openxmlformats.org/drawingml/2006/main">
            <a:r>
              <a:t>Area retained: 58.410491%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Animation: 15 seconds including held starting and ending states.</a:t>
            </a:r>
          </a:p>
          <a:p xmlns:a="http://schemas.openxmlformats.org/drawingml/2006/main">
            <a:r>
              <a:t>The bisector interchanges A and B.</a:t>
            </a:r>
          </a:p>
          <a:p xmlns:a="http://schemas.openxmlformats.org/drawingml/2006/main">
            <a:r>
              <a:t>Project the other two inputs onto that bisector. The predecessor has reflection symmetry.</a:t>
            </a:r>
          </a:p>
          <a:p xmlns:a="http://schemas.openxmlformats.org/drawingml/2006/main">
            <a:r>
              <a:t>Restore those inputs one at a time in the same normal direction.</a:t>
            </a:r>
          </a:p>
          <a:p xmlns:a="http://schemas.openxmlformats.org/drawingml/2006/main">
            <a:r>
              <a:t>sign·n·(X − m) ≥ 0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Computed using the same preserved JavaScript formulas as the explorer. Standalone construction includes only the convex hull and these 6 final-configuration half-spaces. Numerical display, not exact arithmetic.</a:t>
            </a:r>
          </a:p>
          <a:p xmlns:a="http://schemas.openxmlformats.org/drawingml/2006/main">
            <a:r>
              <a:t>Animation: 12 seconds including held starting and ending states.</a:t>
            </a:r>
          </a:p>
          <a:p xmlns:a="http://schemas.openxmlformats.org/drawingml/2006/main">
            <a:r>
              <a:t>A supporting line or plane moves inward to its proved bound.</a:t>
            </a:r>
          </a:p>
          <a:p xmlns:a="http://schemas.openxmlformats.org/drawingml/2006/main">
            <a:r>
              <a:t>Every applied bound retains all attractive centers in the stated class.</a:t>
            </a:r>
          </a:p>
          <a:p xmlns:a="http://schemas.openxmlformats.org/drawingml/2006/main">
            <a:r>
              <a:t>The final polygon or polyhedron is the intersection of those bounds.</a:t>
            </a:r>
          </a:p>
          <a:p xmlns:a="http://schemas.openxmlformats.org/drawingml/2006/main">
            <a:r>
              <a:t>Area retained: 21.239749%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node chest uses its convex hull, midpoint slabs and the first-motion inequality. In space this illustrates a single valid face-plane network; it does not assert that a full recursive spatial network is implemented in the published explorer.</a:t>
            </a:r>
          </a:p>
          <a:p xmlns:a="http://schemas.openxmlformats.org/drawingml/2006/main">
            <a:r>
              <a:t>Animation: 20 seconds including held starting and ending states.</a:t>
            </a:r>
          </a:p>
          <a:p xmlns:a="http://schemas.openxmlformats.org/drawingml/2006/main">
            <a:r>
              <a:t>The equilateral triangle with its centroid forces the initial four-input center.</a:t>
            </a:r>
          </a:p>
          <a:p xmlns:a="http://schemas.openxmlformats.org/drawingml/2006/main">
            <a:r>
              <a:t>After the first motion, keep the intermediate center inside its node chest.</a:t>
            </a:r>
          </a:p>
          <a:p xmlns:a="http://schemas.openxmlformats.org/drawingml/2006/main">
            <a:r>
              <a:t>Sweep a support line or plane over that chest, then restore the last point.</a:t>
            </a:r>
          </a:p>
          <a:p xmlns:a="http://schemas.openxmlformats.org/drawingml/2006/main">
            <a:r>
              <a:t>v·X ≥ min{v·Y : Y in the intermediate chest}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node chest uses its convex hull, midpoint slabs and the first-motion inequality. In space this illustrates a single valid face-plane network; it does not assert that a full recursive spatial network is implemented in the published explorer.</a:t>
            </a:r>
          </a:p>
          <a:p xmlns:a="http://schemas.openxmlformats.org/drawingml/2006/main">
            <a:r>
              <a:t>Animation: 20 seconds including held starting and ending states.</a:t>
            </a:r>
          </a:p>
          <a:p xmlns:a="http://schemas.openxmlformats.org/drawingml/2006/main">
            <a:r>
              <a:t>The equilateral triangle with its centroid forces the initial four-input center.</a:t>
            </a:r>
          </a:p>
          <a:p xmlns:a="http://schemas.openxmlformats.org/drawingml/2006/main">
            <a:r>
              <a:t>After the first motion, keep the intermediate center inside its node chest.</a:t>
            </a:r>
          </a:p>
          <a:p xmlns:a="http://schemas.openxmlformats.org/drawingml/2006/main">
            <a:r>
              <a:t>Sweep a support line or plane over that chest, then restore the last point.</a:t>
            </a:r>
          </a:p>
          <a:p xmlns:a="http://schemas.openxmlformats.org/drawingml/2006/main">
            <a:r>
              <a:t>v·X ≥ min{v·Y : Y in the intermediate chest}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Computed using the same preserved JavaScript formulas as the explorer. Standalone construction includes only the convex hull and these 45 final-configuration half-spaces. Numerical display, not exact arithmetic.</a:t>
            </a:r>
          </a:p>
          <a:p xmlns:a="http://schemas.openxmlformats.org/drawingml/2006/main">
            <a:r>
              <a:t>Animation: 22 seconds including held starting and ending states.</a:t>
            </a:r>
          </a:p>
          <a:p xmlns:a="http://schemas.openxmlformats.org/drawingml/2006/main">
            <a:r>
              <a:t>A supporting line or plane moves inward to its proved bound.</a:t>
            </a:r>
          </a:p>
          <a:p xmlns:a="http://schemas.openxmlformats.org/drawingml/2006/main">
            <a:r>
              <a:t>Every applied bound retains all attractive centers in the stated class.</a:t>
            </a:r>
          </a:p>
          <a:p xmlns:a="http://schemas.openxmlformats.org/drawingml/2006/main">
            <a:r>
              <a:t>The final polygon or polyhedron is the intersection of those bounds.</a:t>
            </a:r>
          </a:p>
          <a:p xmlns:a="http://schemas.openxmlformats.org/drawingml/2006/main">
            <a:r>
              <a:t>Area retained: 31.369615%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fixed set is the intersection of the symmetry-fixed subspace and the predecessor convex hull. This first-level predecessor is part of the finite involution family in revision.mjs.</a:t>
            </a:r>
          </a:p>
          <a:p xmlns:a="http://schemas.openxmlformats.org/drawingml/2006/main">
            <a:r>
              <a:t>Animation: 14 seconds including held starting and ending states.</a:t>
            </a:r>
          </a:p>
          <a:p xmlns:a="http://schemas.openxmlformats.org/drawingml/2006/main">
            <a:r>
              <a:t>Map D to C₀ by point inversion.</a:t>
            </a:r>
          </a:p>
          <a:p xmlns:a="http://schemas.openxmlformats.org/drawingml/2006/main">
            <a:r>
              <a:t>The center of this symmetric predecessor belongs to the highlighted fixed segment or point.</a:t>
            </a:r>
          </a:p>
          <a:p xmlns:a="http://schemas.openxmlformats.org/drawingml/2006/main">
            <a:r>
              <a:t>Restore the single input. Minimize its directional projection over that fixed set.</a:t>
            </a:r>
          </a:p>
          <a:p xmlns:a="http://schemas.openxmlformats.org/drawingml/2006/main">
            <a:r>
              <a:t>d·X ≥ min{d·q : q in the symmetry-fixed hull}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fixed set is the intersection of the symmetry-fixed subspace and the predecessor convex hull. This first-level predecessor is part of the finite involution family in revision.mjs.</a:t>
            </a:r>
          </a:p>
          <a:p xmlns:a="http://schemas.openxmlformats.org/drawingml/2006/main">
            <a:r>
              <a:t>Animation: 14 seconds including held starting and ending states.</a:t>
            </a:r>
          </a:p>
          <a:p xmlns:a="http://schemas.openxmlformats.org/drawingml/2006/main">
            <a:r>
              <a:t>Map D to C₀ by bisector reflection.</a:t>
            </a:r>
          </a:p>
          <a:p xmlns:a="http://schemas.openxmlformats.org/drawingml/2006/main">
            <a:r>
              <a:t>The center of this symmetric predecessor belongs to the highlighted fixed segment or point.</a:t>
            </a:r>
          </a:p>
          <a:p xmlns:a="http://schemas.openxmlformats.org/drawingml/2006/main">
            <a:r>
              <a:t>Restore the single input. Minimize its directional projection over that fixed set.</a:t>
            </a:r>
          </a:p>
          <a:p xmlns:a="http://schemas.openxmlformats.org/drawingml/2006/main">
            <a:r>
              <a:t>d·X ≥ min{d·q : q in the symmetry-fixed hull}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fixed set is the intersection of the symmetry-fixed subspace and the predecessor convex hull. This first-level predecessor is part of the finite involution family in revision.mjs.</a:t>
            </a:r>
          </a:p>
          <a:p xmlns:a="http://schemas.openxmlformats.org/drawingml/2006/main">
            <a:r>
              <a:t>Animation: 14 seconds including held starting and ending states.</a:t>
            </a:r>
          </a:p>
          <a:p xmlns:a="http://schemas.openxmlformats.org/drawingml/2006/main">
            <a:r>
              <a:t>Map D to C₀ by reflection in the untouched line.</a:t>
            </a:r>
          </a:p>
          <a:p xmlns:a="http://schemas.openxmlformats.org/drawingml/2006/main">
            <a:r>
              <a:t>The center of this symmetric predecessor belongs to the highlighted fixed segment or point.</a:t>
            </a:r>
          </a:p>
          <a:p xmlns:a="http://schemas.openxmlformats.org/drawingml/2006/main">
            <a:r>
              <a:t>Restore the single input. Minimize its directional projection over that fixed set.</a:t>
            </a:r>
          </a:p>
          <a:p xmlns:a="http://schemas.openxmlformats.org/drawingml/2006/main">
            <a:r>
              <a:t>d·X ≥ min{d·q : q in the symmetry-fixed hull}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Computed using the same preserved JavaScript formulas as the explorer. Standalone construction includes only the convex hull and these 36 final-configuration half-spaces. Numerical display, not exact arithmetic.</a:t>
            </a:r>
          </a:p>
          <a:p xmlns:a="http://schemas.openxmlformats.org/drawingml/2006/main">
            <a:r>
              <a:t>Animation: 22 seconds including held starting and ending states.</a:t>
            </a:r>
          </a:p>
          <a:p xmlns:a="http://schemas.openxmlformats.org/drawingml/2006/main">
            <a:r>
              <a:t>A supporting line or plane moves inward to its proved bound.</a:t>
            </a:r>
          </a:p>
          <a:p xmlns:a="http://schemas.openxmlformats.org/drawingml/2006/main">
            <a:r>
              <a:t>Every applied bound retains all attractive centers in the stated class.</a:t>
            </a:r>
          </a:p>
          <a:p xmlns:a="http://schemas.openxmlformats.org/drawingml/2006/main">
            <a:r>
              <a:t>The final polygon or polyhedron is the intersection of those bounds.</a:t>
            </a:r>
          </a:p>
          <a:p xmlns:a="http://schemas.openxmlformats.org/drawingml/2006/main">
            <a:r>
              <a:t>Area retained: 54.230617%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Animation: 16 seconds including held starting and ending states.</a:t>
            </a:r>
          </a:p>
          <a:p xmlns:a="http://schemas.openxmlformats.org/drawingml/2006/main">
            <a:r>
              <a:t>Choose the extreme projection of the pair midpoint and the two remaining vertices.</a:t>
            </a:r>
          </a:p>
          <a:p xmlns:a="http://schemas.openxmlformats.org/drawingml/2006/main">
            <a:r>
              <a:t>Reflect A in that plane to make B₀. Project the other inputs onto the plane.</a:t>
            </a:r>
          </a:p>
          <a:p xmlns:a="http://schemas.openxmlformats.org/drawingml/2006/main">
            <a:r>
              <a:t>All three restored inputs move to the same side.</a:t>
            </a:r>
          </a:p>
          <a:p xmlns:a="http://schemas.openxmlformats.org/drawingml/2006/main">
            <a:r>
              <a:t>n·X ≤ max{n·m, n·C, n·D}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Animation: 16 seconds including held starting and ending states.</a:t>
            </a:r>
          </a:p>
          <a:p xmlns:a="http://schemas.openxmlformats.org/drawingml/2006/main">
            <a:r>
              <a:t>Choose the extreme projection of the pair midpoint and the two remaining vertices.</a:t>
            </a:r>
          </a:p>
          <a:p xmlns:a="http://schemas.openxmlformats.org/drawingml/2006/main">
            <a:r>
              <a:t>Reflect A in that plane to make B₀. Project the other inputs onto the plane.</a:t>
            </a:r>
          </a:p>
          <a:p xmlns:a="http://schemas.openxmlformats.org/drawingml/2006/main">
            <a:r>
              <a:t>All three restored inputs move to the same side.</a:t>
            </a:r>
          </a:p>
          <a:p xmlns:a="http://schemas.openxmlformats.org/drawingml/2006/main">
            <a:r>
              <a:t>n·X ≥ min{n·m, n·C, n·D}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Computed using the same preserved JavaScript formulas as the explorer. Standalone construction includes only the convex hull and these 12 final-configuration half-spaces. Numerical display, not exact arithmetic.</a:t>
            </a:r>
          </a:p>
          <a:p xmlns:a="http://schemas.openxmlformats.org/drawingml/2006/main">
            <a:r>
              <a:t>Animation: 13.200000000000001 seconds including held starting and ending states.</a:t>
            </a:r>
          </a:p>
          <a:p xmlns:a="http://schemas.openxmlformats.org/drawingml/2006/main">
            <a:r>
              <a:t>A supporting line or plane moves inward to its proved bound.</a:t>
            </a:r>
          </a:p>
          <a:p xmlns:a="http://schemas.openxmlformats.org/drawingml/2006/main">
            <a:r>
              <a:t>Every applied bound retains all attractive centers in the stated class.</a:t>
            </a:r>
          </a:p>
          <a:p xmlns:a="http://schemas.openxmlformats.org/drawingml/2006/main">
            <a:r>
              <a:t>The final polygon or polyhedron is the intersection of those bounds.</a:t>
            </a:r>
          </a:p>
          <a:p xmlns:a="http://schemas.openxmlformats.org/drawingml/2006/main">
            <a:r>
              <a:t>Area retained: 7.457011%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Animation: 16 seconds including held starting and ending states.</a:t>
            </a:r>
          </a:p>
          <a:p xmlns:a="http://schemas.openxmlformats.org/drawingml/2006/main">
            <a:r>
              <a:t>First insert G(face). The induced three-input map is attractive.</a:t>
            </a:r>
          </a:p>
          <a:p xmlns:a="http://schemas.openxmlformats.org/drawingml/2006/main">
            <a:r>
              <a:t>Its value belongs to the standard chest of the face.</a:t>
            </a:r>
          </a:p>
          <a:p xmlns:a="http://schemas.openxmlformats.org/drawingml/2006/main">
            <a:r>
              <a:t>Restore the omitted input. Transfer the minimum support in that motion direction.</a:t>
            </a:r>
          </a:p>
          <a:p xmlns:a="http://schemas.openxmlformats.org/drawingml/2006/main">
            <a:r>
              <a:t>D = G(ABC) ⇒ X₄ belongs to C_standard(ABC)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Animation: 16 seconds including held starting and ending states.</a:t>
            </a:r>
          </a:p>
          <a:p xmlns:a="http://schemas.openxmlformats.org/drawingml/2006/main">
            <a:r>
              <a:t>First insert G(face). The induced three-input map is attractive.</a:t>
            </a:r>
          </a:p>
          <a:p xmlns:a="http://schemas.openxmlformats.org/drawingml/2006/main">
            <a:r>
              <a:t>Its value belongs to the standard chest of the face.</a:t>
            </a:r>
          </a:p>
          <a:p xmlns:a="http://schemas.openxmlformats.org/drawingml/2006/main">
            <a:r>
              <a:t>Restore the omitted input. Transfer the minimum support in that motion direction.</a:t>
            </a:r>
          </a:p>
          <a:p xmlns:a="http://schemas.openxmlformats.org/drawingml/2006/main">
            <a:r>
              <a:t>d·X₄ ≥ min{d·q : q in C_standard(face)}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For fixed X, (z−q)·(X−q) is convex in q. Its maximum over a compact polygon occurs at a vertex, proving the finite OR. This is an additional family axiom, not general attractivity.</a:t>
            </a:r>
          </a:p>
          <a:p xmlns:a="http://schemas.openxmlformats.org/drawingml/2006/main">
            <a:r>
              <a:t>Animation: 15 seconds including held starting and ending states.</a:t>
            </a:r>
          </a:p>
          <a:p xmlns:a="http://schemas.openxmlformats.org/drawingml/2006/main">
            <a:r>
              <a:t>Assume X₄(face, X₃(face)) = X₃(face).</a:t>
            </a:r>
          </a:p>
          <a:p xmlns:a="http://schemas.openxmlformats.org/drawingml/2006/main">
            <a:r>
              <a:t>The unknown anchor q ranges over the face chest. Each possible q supplies one half-space.</a:t>
            </a:r>
          </a:p>
          <a:p xmlns:a="http://schemas.openxmlformats.org/drawingml/2006/main">
            <a:r>
              <a:t>At fixed X, convexity in q reduces the continuous OR to the chest vertices.</a:t>
            </a:r>
          </a:p>
          <a:p xmlns:a="http://schemas.openxmlformats.org/drawingml/2006/main">
            <a:r>
              <a:t>There exists q in C_face: (z − q)·(X − q) ≥ 0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Animation: 14 seconds including held starting and ending states.</a:t>
            </a:r>
          </a:p>
          <a:p xmlns:a="http://schemas.openxmlformats.org/drawingml/2006/main">
            <a:r>
              <a:t>For each omitted input, form the union associated with its face chest.</a:t>
            </a:r>
          </a:p>
          <a:p xmlns:a="http://schemas.openxmlformats.org/drawingml/2006/main">
            <a:r>
              <a:t>Intersect the four union clauses inside the hull.</a:t>
            </a:r>
          </a:p>
          <a:p xmlns:a="http://schemas.openxmlformats.org/drawingml/2006/main">
            <a:r>
              <a:t>Take their convex hull to obtain the conditional convex chest.</a:t>
            </a:r>
          </a:p>
          <a:p xmlns:a="http://schemas.openxmlformats.org/drawingml/2006/main">
            <a:r>
              <a:t>C_absorption = conv(hull ∩ OR₁ ∩ OR₂ ∩ OR₃ ∩ OR₄)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Uses the convex-gradient insertion inequality. The region bounds the specified power family only. The finite angular envelope is an outer approximation of the curved construction.</a:t>
            </a:r>
          </a:p>
          <a:p xmlns:a="http://schemas.openxmlformats.org/drawingml/2006/main">
            <a:r>
              <a:t>Animation: 14 seconds including held starting and ending states.</a:t>
            </a:r>
          </a:p>
          <a:p xmlns:a="http://schemas.openxmlformats.org/drawingml/2006/main">
            <a:r>
              <a:t>For the old mean q and inserted point z, the new mean lies in the ball with diameter [q,z].</a:t>
            </a:r>
          </a:p>
          <a:p xmlns:a="http://schemas.openxmlformats.org/drawingml/2006/main">
            <a:r>
              <a:t>Let q range over the face chest and convexify the vertex balls.</a:t>
            </a:r>
          </a:p>
          <a:p xmlns:a="http://schemas.openxmlformats.org/drawingml/2006/main">
            <a:r>
              <a:t>The explorer encloses the curved region with sampled supporting lines or planes.</a:t>
            </a:r>
          </a:p>
          <a:p xmlns:a="http://schemas.openxmlformats.org/drawingml/2006/main">
            <a:r>
              <a:t>(X − q)·(X − z) ≤ 0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Computed using the same preserved JavaScript formulas as the explorer. Standalone construction includes only the convex hull and these 76 final-configuration half-spaces. Numerical display, not exact arithmetic.</a:t>
            </a:r>
          </a:p>
          <a:p xmlns:a="http://schemas.openxmlformats.org/drawingml/2006/main">
            <a:r>
              <a:t>Animation: 22 seconds including held starting and ending states.</a:t>
            </a:r>
          </a:p>
          <a:p xmlns:a="http://schemas.openxmlformats.org/drawingml/2006/main">
            <a:r>
              <a:t>A supporting line or plane moves inward to its proved bound.</a:t>
            </a:r>
          </a:p>
          <a:p xmlns:a="http://schemas.openxmlformats.org/drawingml/2006/main">
            <a:r>
              <a:t>Every applied bound retains all attractive centers in the stated class.</a:t>
            </a:r>
          </a:p>
          <a:p xmlns:a="http://schemas.openxmlformats.org/drawingml/2006/main">
            <a:r>
              <a:t>The final polygon or polyhedron is the intersection of those bounds.</a:t>
            </a:r>
          </a:p>
          <a:p xmlns:a="http://schemas.openxmlformats.org/drawingml/2006/main">
            <a:r>
              <a:t>Area retained: 5.930191%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{</a:t>
            </a:r>
          </a:p>
          <a:p xmlns:a="http://schemas.openxmlformats.org/drawingml/2006/main">
            <a:r>
              <a:t>  "triangle": 5.930190602511855,</a:t>
            </a:r>
          </a:p>
          <a:p xmlns:a="http://schemas.openxmlformats.org/drawingml/2006/main">
            <a:r>
              <a:t>  "planar": {</a:t>
            </a:r>
          </a:p>
          <a:p xmlns:a="http://schemas.openxmlformats.org/drawingml/2006/main">
            <a:r>
              <a:t>    "midpoint": 58.410490719358606,</a:t>
            </a:r>
          </a:p>
          <a:p xmlns:a="http://schemas.openxmlformats.org/drawingml/2006/main">
            <a:r>
              <a:t>    "bisector": 21.239748530428567,</a:t>
            </a:r>
          </a:p>
          <a:p xmlns:a="http://schemas.openxmlformats.org/drawingml/2006/main">
            <a:r>
              <a:t>    "network": 31.369614569850178,</a:t>
            </a:r>
          </a:p>
          <a:p xmlns:a="http://schemas.openxmlformats.org/drawingml/2006/main">
            <a:r>
              <a:t>    "orbit": 54.230617141389494,</a:t>
            </a:r>
          </a:p>
          <a:p xmlns:a="http://schemas.openxmlformats.org/drawingml/2006/main">
            <a:r>
              <a:t>    "edge": 7.457010582010581,</a:t>
            </a:r>
          </a:p>
          <a:p xmlns:a="http://schemas.openxmlformats.org/drawingml/2006/main">
            <a:r>
              <a:t>    "transfer": 5.930190602511849,</a:t>
            </a:r>
          </a:p>
          <a:p xmlns:a="http://schemas.openxmlformats.org/drawingml/2006/main">
            <a:r>
              <a:t>    "powerBalls": 12.291887582746414,</a:t>
            </a:r>
          </a:p>
          <a:p xmlns:a="http://schemas.openxmlformats.org/drawingml/2006/main">
            <a:r>
              <a:t>    "absorption": 82.26092432850152,</a:t>
            </a:r>
          </a:p>
          <a:p xmlns:a="http://schemas.openxmlformats.org/drawingml/2006/main">
            <a:r>
              <a:t>    "default": 5.930190602511846</a:t>
            </a:r>
          </a:p>
          <a:p xmlns:a="http://schemas.openxmlformats.org/drawingml/2006/main">
            <a:r>
              <a:t>  },</a:t>
            </a:r>
          </a:p>
          <a:p xmlns:a="http://schemas.openxmlformats.org/drawingml/2006/main">
            <a:r>
              <a:t>  "spatial": {</a:t>
            </a:r>
          </a:p>
          <a:p xmlns:a="http://schemas.openxmlformats.org/drawingml/2006/main">
            <a:r>
              <a:t>    "midpoint": 91.54130128487265,</a:t>
            </a:r>
          </a:p>
          <a:p xmlns:a="http://schemas.openxmlformats.org/drawingml/2006/main">
            <a:r>
              <a:t>    "bisector": 24.769668737060048,</a:t>
            </a:r>
          </a:p>
          <a:p xmlns:a="http://schemas.openxmlformats.org/drawingml/2006/main">
            <a:r>
              <a:t>    "orbit": 90.76555883372833,</a:t>
            </a:r>
          </a:p>
          <a:p xmlns:a="http://schemas.openxmlformats.org/drawingml/2006/main">
            <a:r>
              <a:t>    "edge": 10.257203723844174,</a:t>
            </a:r>
          </a:p>
          <a:p xmlns:a="http://schemas.openxmlformats.org/drawingml/2006/main">
            <a:r>
              <a:t>    "transfer": 84.73070171165989,</a:t>
            </a:r>
          </a:p>
          <a:p xmlns:a="http://schemas.openxmlformats.org/drawingml/2006/main">
            <a:r>
              <a:t>    "powerBalls": 74.9176522988821,</a:t>
            </a:r>
          </a:p>
          <a:p xmlns:a="http://schemas.openxmlformats.org/drawingml/2006/main">
            <a:r>
              <a:t>    "default": 10.256992780545692</a:t>
            </a:r>
          </a:p>
          <a:p xmlns:a="http://schemas.openxmlformats.org/drawingml/2006/main">
            <a:r>
              <a:t>  }</a:t>
            </a:r>
          </a:p>
          <a:p xmlns:a="http://schemas.openxmlformats.org/drawingml/2006/main">
            <a:r>
              <a:t>}</a:t>
            </a:r>
          </a:p>
          <a:p xmlns:a="http://schemas.openxmlformats.org/drawingml/2006/main">
            <a:r>
              <a:t>The browser network figure 31.369615% is used consistently here. The earlier 30.8008% reference-network figure uses a different node/hull convention. Absorption and diameter balls are conditional. The spatial network is demonstrated, but no complete spatial network percentage is asserted.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Planar and spatial benchmarks are distinct. Each standalone comparison uses the hull plus only that final-configuration method. Node chests used inside a network remain part of that network proof.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convex-hull property follows from symmetry, affine-span membership and attractivity, with continuous extension to the projected predecessor.</a:t>
            </a:r>
          </a:p>
          <a:p xmlns:a="http://schemas.openxmlformats.org/drawingml/2006/main">
            <a:r>
              <a:t>Animation: 13 seconds including held starting and ending states.</a:t>
            </a:r>
          </a:p>
          <a:p xmlns:a="http://schemas.openxmlformats.org/drawingml/2006/main">
            <a:r>
              <a:t>Project all inputs onto one supporting line or face.</a:t>
            </a:r>
          </a:p>
          <a:p xmlns:a="http://schemas.openxmlformats.org/drawingml/2006/main">
            <a:r>
              <a:t>The predecessor center lies in that subspace.</a:t>
            </a:r>
          </a:p>
          <a:p xmlns:a="http://schemas.openxmlformats.org/drawingml/2006/main">
            <a:r>
              <a:t>Restore the inputs in parallel. Repeat for the other faces.</a:t>
            </a:r>
          </a:p>
          <a:p xmlns:a="http://schemas.openxmlformats.org/drawingml/2006/main">
            <a:r>
              <a:t>n·X ≥ b  for every inward hull normal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Animation: 16 seconds including held starting and ending states.</a:t>
            </a:r>
          </a:p>
          <a:p xmlns:a="http://schemas.openxmlformats.org/drawingml/2006/main">
            <a:r>
              <a:t>Translate C and D until both pair midpoints coincide at m.</a:t>
            </a:r>
          </a:p>
          <a:p xmlns:a="http://schemas.openxmlformats.org/drawingml/2006/main">
            <a:r>
              <a:t>The predecessor is centrally symmetric. Its center is m.</a:t>
            </a:r>
          </a:p>
          <a:p xmlns:a="http://schemas.openxmlformats.org/drawingml/2006/main">
            <a:r>
              <a:t>Restore C, then D along the same direction. Repeat the reverse construction for the opposite bound.</a:t>
            </a:r>
          </a:p>
          <a:p xmlns:a="http://schemas.openxmlformats.org/drawingml/2006/main">
            <a:r>
              <a:t>min(d·m₁,d·m₂) ≤ d·X ≤ max(d·m₁,d·m₂)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Computed using the same preserved JavaScript formulas as the explorer. Standalone construction includes only the convex hull and these 6 final-configuration half-spaces. Numerical display, not exact arithmetic.</a:t>
            </a:r>
          </a:p>
          <a:p xmlns:a="http://schemas.openxmlformats.org/drawingml/2006/main">
            <a:r>
              <a:t>Animation: 12 seconds including held starting and ending states.</a:t>
            </a:r>
          </a:p>
          <a:p xmlns:a="http://schemas.openxmlformats.org/drawingml/2006/main">
            <a:r>
              <a:t>A supporting line or plane moves inward to its proved bound.</a:t>
            </a:r>
          </a:p>
          <a:p xmlns:a="http://schemas.openxmlformats.org/drawingml/2006/main">
            <a:r>
              <a:t>Every applied bound retains all attractive centers in the stated class.</a:t>
            </a:r>
          </a:p>
          <a:p xmlns:a="http://schemas.openxmlformats.org/drawingml/2006/main">
            <a:r>
              <a:t>The final polygon or polyhedron is the intersection of those bounds.</a:t>
            </a:r>
          </a:p>
          <a:p xmlns:a="http://schemas.openxmlformats.org/drawingml/2006/main">
            <a:r>
              <a:t>Volume retained: 91.541301%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Animation: 15 seconds including held starting and ending states.</a:t>
            </a:r>
          </a:p>
          <a:p xmlns:a="http://schemas.openxmlformats.org/drawingml/2006/main">
            <a:r>
              <a:t>The bisector interchanges A and B.</a:t>
            </a:r>
          </a:p>
          <a:p xmlns:a="http://schemas.openxmlformats.org/drawingml/2006/main">
            <a:r>
              <a:t>Project the other two inputs onto that bisector. The predecessor has reflection symmetry.</a:t>
            </a:r>
          </a:p>
          <a:p xmlns:a="http://schemas.openxmlformats.org/drawingml/2006/main">
            <a:r>
              <a:t>Restore those inputs one at a time in the same normal direction.</a:t>
            </a:r>
          </a:p>
          <a:p xmlns:a="http://schemas.openxmlformats.org/drawingml/2006/main">
            <a:r>
              <a:t>sign·n·(X − m) ≥ 0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Computed using the same preserved JavaScript formulas as the explorer. Standalone construction includes only the convex hull and these 6 final-configuration half-spaces. Numerical display, not exact arithmetic.</a:t>
            </a:r>
          </a:p>
          <a:p xmlns:a="http://schemas.openxmlformats.org/drawingml/2006/main">
            <a:r>
              <a:t>Animation: 12 seconds including held starting and ending states.</a:t>
            </a:r>
          </a:p>
          <a:p xmlns:a="http://schemas.openxmlformats.org/drawingml/2006/main">
            <a:r>
              <a:t>A supporting line or plane moves inward to its proved bound.</a:t>
            </a:r>
          </a:p>
          <a:p xmlns:a="http://schemas.openxmlformats.org/drawingml/2006/main">
            <a:r>
              <a:t>Every applied bound retains all attractive centers in the stated class.</a:t>
            </a:r>
          </a:p>
          <a:p xmlns:a="http://schemas.openxmlformats.org/drawingml/2006/main">
            <a:r>
              <a:t>The final polygon or polyhedron is the intersection of those bounds.</a:t>
            </a:r>
          </a:p>
          <a:p xmlns:a="http://schemas.openxmlformats.org/drawingml/2006/main">
            <a:r>
              <a:t>Volume retained: 24.769669%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Animation: 16 seconds including held starting and ending states.</a:t>
            </a:r>
          </a:p>
          <a:p xmlns:a="http://schemas.openxmlformats.org/drawingml/2006/main">
            <a:r>
              <a:t>Choose the extreme projection of the pair midpoint and the two remaining vertices.</a:t>
            </a:r>
          </a:p>
          <a:p xmlns:a="http://schemas.openxmlformats.org/drawingml/2006/main">
            <a:r>
              <a:t>Reflect A in that plane to make B₀. Project the other inputs onto the plane.</a:t>
            </a:r>
          </a:p>
          <a:p xmlns:a="http://schemas.openxmlformats.org/drawingml/2006/main">
            <a:r>
              <a:t>All three restored inputs move to the same side.</a:t>
            </a:r>
          </a:p>
          <a:p xmlns:a="http://schemas.openxmlformats.org/drawingml/2006/main">
            <a:r>
              <a:t>n·X ≤ max{n·m, n·C, n·D}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Computed using the same preserved JavaScript formulas as the explorer. Standalone construction includes only the convex hull and these 12 final-configuration half-spaces. Numerical display, not exact arithmetic.</a:t>
            </a:r>
          </a:p>
          <a:p xmlns:a="http://schemas.openxmlformats.org/drawingml/2006/main">
            <a:r>
              <a:t>Animation: 13.200000000000001 seconds including held starting and ending states.</a:t>
            </a:r>
          </a:p>
          <a:p xmlns:a="http://schemas.openxmlformats.org/drawingml/2006/main">
            <a:r>
              <a:t>A supporting line or plane moves inward to its proved bound.</a:t>
            </a:r>
          </a:p>
          <a:p xmlns:a="http://schemas.openxmlformats.org/drawingml/2006/main">
            <a:r>
              <a:t>Every applied bound retains all attractive centers in the stated class.</a:t>
            </a:r>
          </a:p>
          <a:p xmlns:a="http://schemas.openxmlformats.org/drawingml/2006/main">
            <a:r>
              <a:t>The final polygon or polyhedron is the intersection of those bounds.</a:t>
            </a:r>
          </a:p>
          <a:p xmlns:a="http://schemas.openxmlformats.org/drawingml/2006/main">
            <a:r>
              <a:t>Volume retained: 10.257204%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fixed set is the intersection of the symmetry-fixed subspace and the predecessor convex hull. This first-level predecessor is part of the finite involution family in revision.mjs.</a:t>
            </a:r>
          </a:p>
          <a:p xmlns:a="http://schemas.openxmlformats.org/drawingml/2006/main">
            <a:r>
              <a:t>Animation: 14 seconds including held starting and ending states.</a:t>
            </a:r>
          </a:p>
          <a:p xmlns:a="http://schemas.openxmlformats.org/drawingml/2006/main">
            <a:r>
              <a:t>Map D to C₀ by point inversion.</a:t>
            </a:r>
          </a:p>
          <a:p xmlns:a="http://schemas.openxmlformats.org/drawingml/2006/main">
            <a:r>
              <a:t>The center of this symmetric predecessor belongs to the highlighted fixed segment or point.</a:t>
            </a:r>
          </a:p>
          <a:p xmlns:a="http://schemas.openxmlformats.org/drawingml/2006/main">
            <a:r>
              <a:t>Restore the single input. Minimize its directional projection over that fixed set.</a:t>
            </a:r>
          </a:p>
          <a:p xmlns:a="http://schemas.openxmlformats.org/drawingml/2006/main">
            <a:r>
              <a:t>d·X ≥ min{d·q : q in the symmetry-fixed hull}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fixed set is the intersection of the symmetry-fixed subspace and the predecessor convex hull. This first-level predecessor is part of the finite involution family in revision.mjs.</a:t>
            </a:r>
          </a:p>
          <a:p xmlns:a="http://schemas.openxmlformats.org/drawingml/2006/main">
            <a:r>
              <a:t>Animation: 14 seconds including held starting and ending states.</a:t>
            </a:r>
          </a:p>
          <a:p xmlns:a="http://schemas.openxmlformats.org/drawingml/2006/main">
            <a:r>
              <a:t>Map D to C₀ by bisector reflection.</a:t>
            </a:r>
          </a:p>
          <a:p xmlns:a="http://schemas.openxmlformats.org/drawingml/2006/main">
            <a:r>
              <a:t>The center of this symmetric predecessor belongs to the highlighted fixed segment or point.</a:t>
            </a:r>
          </a:p>
          <a:p xmlns:a="http://schemas.openxmlformats.org/drawingml/2006/main">
            <a:r>
              <a:t>Restore the single input. Minimize its directional projection over that fixed set.</a:t>
            </a:r>
          </a:p>
          <a:p xmlns:a="http://schemas.openxmlformats.org/drawingml/2006/main">
            <a:r>
              <a:t>d·X ≥ min{d·q : q in the symmetry-fixed hull}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fixed set is the intersection of the symmetry-fixed subspace and the predecessor convex hull. This first-level predecessor is part of the finite involution family in revision.mjs.</a:t>
            </a:r>
          </a:p>
          <a:p xmlns:a="http://schemas.openxmlformats.org/drawingml/2006/main">
            <a:r>
              <a:t>Animation: 14 seconds including held starting and ending states.</a:t>
            </a:r>
          </a:p>
          <a:p xmlns:a="http://schemas.openxmlformats.org/drawingml/2006/main">
            <a:r>
              <a:t>Map D to C₀ by half-turn about the untouched edge.</a:t>
            </a:r>
          </a:p>
          <a:p xmlns:a="http://schemas.openxmlformats.org/drawingml/2006/main">
            <a:r>
              <a:t>The center of this symmetric predecessor belongs to the highlighted fixed segment or point.</a:t>
            </a:r>
          </a:p>
          <a:p xmlns:a="http://schemas.openxmlformats.org/drawingml/2006/main">
            <a:r>
              <a:t>Restore the single input. Minimize its directional projection over that fixed set.</a:t>
            </a:r>
          </a:p>
          <a:p xmlns:a="http://schemas.openxmlformats.org/drawingml/2006/main">
            <a:r>
              <a:t>d·X ≥ min{d·q : q in the symmetry-fixed hull}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Animation: 16 seconds including held starting and ending states.</a:t>
            </a:r>
          </a:p>
          <a:p xmlns:a="http://schemas.openxmlformats.org/drawingml/2006/main">
            <a:r>
              <a:t>First insert G(face). The induced three-input map is attractive.</a:t>
            </a:r>
          </a:p>
          <a:p xmlns:a="http://schemas.openxmlformats.org/drawingml/2006/main">
            <a:r>
              <a:t>Its value belongs to the standard chest of the face.</a:t>
            </a:r>
          </a:p>
          <a:p xmlns:a="http://schemas.openxmlformats.org/drawingml/2006/main">
            <a:r>
              <a:t>Restore the omitted input. Transfer the minimum support in that motion direction.</a:t>
            </a:r>
          </a:p>
          <a:p xmlns:a="http://schemas.openxmlformats.org/drawingml/2006/main">
            <a:r>
              <a:t>d·X₄ ≥ min{d·q : q in C_standard(face)}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node chest uses its convex hull, midpoint slabs and the first-motion inequality. In space this illustrates a single valid face-plane network; it does not assert that a full recursive spatial network is implemented in the published explorer.</a:t>
            </a:r>
          </a:p>
          <a:p xmlns:a="http://schemas.openxmlformats.org/drawingml/2006/main">
            <a:r>
              <a:t>Animation: 20 seconds including held starting and ending states.</a:t>
            </a:r>
          </a:p>
          <a:p xmlns:a="http://schemas.openxmlformats.org/drawingml/2006/main">
            <a:r>
              <a:t>The equilateral triangle with its centroid forces the initial four-input center.</a:t>
            </a:r>
          </a:p>
          <a:p xmlns:a="http://schemas.openxmlformats.org/drawingml/2006/main">
            <a:r>
              <a:t>After the first motion, keep the intermediate center inside its node chest.</a:t>
            </a:r>
          </a:p>
          <a:p xmlns:a="http://schemas.openxmlformats.org/drawingml/2006/main">
            <a:r>
              <a:t>Sweep a support line or plane over that chest, then restore the last point.</a:t>
            </a:r>
          </a:p>
          <a:p xmlns:a="http://schemas.openxmlformats.org/drawingml/2006/main">
            <a:r>
              <a:t>v·X ≥ min{v·Y : Y in the intermediate chest}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node chest uses its convex hull, midpoint slabs and the first-motion inequality. In space this illustrates a single valid face-plane network; it does not assert that a full recursive spatial network is implemented in the published explorer.</a:t>
            </a:r>
          </a:p>
          <a:p xmlns:a="http://schemas.openxmlformats.org/drawingml/2006/main">
            <a:r>
              <a:t>Animation: 20 seconds including held starting and ending states.</a:t>
            </a:r>
          </a:p>
          <a:p xmlns:a="http://schemas.openxmlformats.org/drawingml/2006/main">
            <a:r>
              <a:t>The equilateral triangle with its centroid forces the initial four-input center.</a:t>
            </a:r>
          </a:p>
          <a:p xmlns:a="http://schemas.openxmlformats.org/drawingml/2006/main">
            <a:r>
              <a:t>After the first motion, keep the intermediate center inside its node chest.</a:t>
            </a:r>
          </a:p>
          <a:p xmlns:a="http://schemas.openxmlformats.org/drawingml/2006/main">
            <a:r>
              <a:t>Sweep a support line or plane over that chest, then restore the last point.</a:t>
            </a:r>
          </a:p>
          <a:p xmlns:a="http://schemas.openxmlformats.org/drawingml/2006/main">
            <a:r>
              <a:t>v·X ≥ min{v·Y : Y in the intermediate chest}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For fixed X, (z−q)·(X−q) is convex in q. Its maximum over a compact polygon occurs at a vertex, proving the finite OR. This is an additional family axiom, not general attractivity.</a:t>
            </a:r>
          </a:p>
          <a:p xmlns:a="http://schemas.openxmlformats.org/drawingml/2006/main">
            <a:r>
              <a:t>Animation: 15 seconds including held starting and ending states.</a:t>
            </a:r>
          </a:p>
          <a:p xmlns:a="http://schemas.openxmlformats.org/drawingml/2006/main">
            <a:r>
              <a:t>Assume X₄(face, X₃(face)) = X₃(face).</a:t>
            </a:r>
          </a:p>
          <a:p xmlns:a="http://schemas.openxmlformats.org/drawingml/2006/main">
            <a:r>
              <a:t>The unknown anchor q ranges over the face chest. Each possible q supplies one half-space.</a:t>
            </a:r>
          </a:p>
          <a:p xmlns:a="http://schemas.openxmlformats.org/drawingml/2006/main">
            <a:r>
              <a:t>At fixed X, convexity in q reduces the continuous OR to the chest vertices.</a:t>
            </a:r>
          </a:p>
          <a:p xmlns:a="http://schemas.openxmlformats.org/drawingml/2006/main">
            <a:r>
              <a:t>There exists q in C_face: (z − q)·(X − q) ≥ 0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Uses the convex-gradient insertion inequality. The region bounds the specified power family only. The finite angular envelope is an outer approximation of the curved construction.</a:t>
            </a:r>
          </a:p>
          <a:p xmlns:a="http://schemas.openxmlformats.org/drawingml/2006/main">
            <a:r>
              <a:t>Animation: 14 seconds including held starting and ending states.</a:t>
            </a:r>
          </a:p>
          <a:p xmlns:a="http://schemas.openxmlformats.org/drawingml/2006/main">
            <a:r>
              <a:t>For the old mean q and inserted point z, the new mean lies in the ball with diameter [q,z].</a:t>
            </a:r>
          </a:p>
          <a:p xmlns:a="http://schemas.openxmlformats.org/drawingml/2006/main">
            <a:r>
              <a:t>Let q range over the face chest and convexify the vertex balls.</a:t>
            </a:r>
          </a:p>
          <a:p xmlns:a="http://schemas.openxmlformats.org/drawingml/2006/main">
            <a:r>
              <a:t>The explorer encloses the curved region with sampled supporting lines or planes.</a:t>
            </a:r>
          </a:p>
          <a:p xmlns:a="http://schemas.openxmlformats.org/drawingml/2006/main">
            <a:r>
              <a:t>(X − q)·(X − z) ≤ 0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Computed using the same preserved JavaScript formulas as the explorer. Standalone construction includes only the convex hull and these 28 final-configuration half-spaces. Numerical display, not exact arithmetic.</a:t>
            </a:r>
          </a:p>
          <a:p xmlns:a="http://schemas.openxmlformats.org/drawingml/2006/main">
            <a:r>
              <a:t>Animation: 22 seconds including held starting and ending states.</a:t>
            </a:r>
          </a:p>
          <a:p xmlns:a="http://schemas.openxmlformats.org/drawingml/2006/main">
            <a:r>
              <a:t>A supporting line or plane moves inward to its proved bound.</a:t>
            </a:r>
          </a:p>
          <a:p xmlns:a="http://schemas.openxmlformats.org/drawingml/2006/main">
            <a:r>
              <a:t>Every applied bound retains all attractive centers in the stated class.</a:t>
            </a:r>
          </a:p>
          <a:p xmlns:a="http://schemas.openxmlformats.org/drawingml/2006/main">
            <a:r>
              <a:t>The final polygon or polyhedron is the intersection of those bounds.</a:t>
            </a:r>
          </a:p>
          <a:p xmlns:a="http://schemas.openxmlformats.org/drawingml/2006/main">
            <a:r>
              <a:t>Volume retained: 10.256993%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Bundle power4_counterexample.py. On (t,0,t), Fx−Fz=3t, and Fz(0)=−2. No equilibrium lies on OD. Displayed distance to the line is 0.0764781.</a:t>
            </a:r>
          </a:p>
          <a:p xmlns:a="http://schemas.openxmlformats.org/drawingml/2006/main">
            <a:r>
              <a:t>Animation: 17 seconds including held starting and ending states.</a:t>
            </a:r>
          </a:p>
          <a:p xmlns:a="http://schemas.openxmlformats.org/drawingml/2006/main">
            <a:r>
              <a:t>The equilateral face chest is the single point O.</a:t>
            </a:r>
          </a:p>
          <a:p xmlns:a="http://schemas.openxmlformats.org/drawingml/2006/main">
            <a:r>
              <a:t>The proposed pyramid collapses to the segment OD.</a:t>
            </a:r>
          </a:p>
          <a:p xmlns:a="http://schemas.openxmlformats.org/drawingml/2006/main">
            <a:r>
              <a:t>The attractive M₄ lies off that segment. The animation rotates the configuration to expose the gap.</a:t>
            </a:r>
          </a:p>
          <a:p xmlns:a="http://schemas.openxmlformats.org/drawingml/2006/main">
            <a:r>
              <a:t>M₄ ≈ (0.16338338, 0, 0.27153976)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{</a:t>
            </a:r>
          </a:p>
          <a:p xmlns:a="http://schemas.openxmlformats.org/drawingml/2006/main">
            <a:r>
              <a:t>  "triangle": 5.930190602511855,</a:t>
            </a:r>
          </a:p>
          <a:p xmlns:a="http://schemas.openxmlformats.org/drawingml/2006/main">
            <a:r>
              <a:t>  "planar": {</a:t>
            </a:r>
          </a:p>
          <a:p xmlns:a="http://schemas.openxmlformats.org/drawingml/2006/main">
            <a:r>
              <a:t>    "midpoint": 58.410490719358606,</a:t>
            </a:r>
          </a:p>
          <a:p xmlns:a="http://schemas.openxmlformats.org/drawingml/2006/main">
            <a:r>
              <a:t>    "bisector": 21.239748530428567,</a:t>
            </a:r>
          </a:p>
          <a:p xmlns:a="http://schemas.openxmlformats.org/drawingml/2006/main">
            <a:r>
              <a:t>    "network": 31.369614569850178,</a:t>
            </a:r>
          </a:p>
          <a:p xmlns:a="http://schemas.openxmlformats.org/drawingml/2006/main">
            <a:r>
              <a:t>    "orbit": 54.230617141389494,</a:t>
            </a:r>
          </a:p>
          <a:p xmlns:a="http://schemas.openxmlformats.org/drawingml/2006/main">
            <a:r>
              <a:t>    "edge": 7.457010582010581,</a:t>
            </a:r>
          </a:p>
          <a:p xmlns:a="http://schemas.openxmlformats.org/drawingml/2006/main">
            <a:r>
              <a:t>    "transfer": 5.930190602511849,</a:t>
            </a:r>
          </a:p>
          <a:p xmlns:a="http://schemas.openxmlformats.org/drawingml/2006/main">
            <a:r>
              <a:t>    "powerBalls": 12.291887582746414,</a:t>
            </a:r>
          </a:p>
          <a:p xmlns:a="http://schemas.openxmlformats.org/drawingml/2006/main">
            <a:r>
              <a:t>    "absorption": 82.26092432850152,</a:t>
            </a:r>
          </a:p>
          <a:p xmlns:a="http://schemas.openxmlformats.org/drawingml/2006/main">
            <a:r>
              <a:t>    "default": 5.930190602511846</a:t>
            </a:r>
          </a:p>
          <a:p xmlns:a="http://schemas.openxmlformats.org/drawingml/2006/main">
            <a:r>
              <a:t>  },</a:t>
            </a:r>
          </a:p>
          <a:p xmlns:a="http://schemas.openxmlformats.org/drawingml/2006/main">
            <a:r>
              <a:t>  "spatial": {</a:t>
            </a:r>
          </a:p>
          <a:p xmlns:a="http://schemas.openxmlformats.org/drawingml/2006/main">
            <a:r>
              <a:t>    "midpoint": 91.54130128487265,</a:t>
            </a:r>
          </a:p>
          <a:p xmlns:a="http://schemas.openxmlformats.org/drawingml/2006/main">
            <a:r>
              <a:t>    "bisector": 24.769668737060048,</a:t>
            </a:r>
          </a:p>
          <a:p xmlns:a="http://schemas.openxmlformats.org/drawingml/2006/main">
            <a:r>
              <a:t>    "orbit": 90.76555883372833,</a:t>
            </a:r>
          </a:p>
          <a:p xmlns:a="http://schemas.openxmlformats.org/drawingml/2006/main">
            <a:r>
              <a:t>    "edge": 10.257203723844174,</a:t>
            </a:r>
          </a:p>
          <a:p xmlns:a="http://schemas.openxmlformats.org/drawingml/2006/main">
            <a:r>
              <a:t>    "transfer": 84.73070171165989,</a:t>
            </a:r>
          </a:p>
          <a:p xmlns:a="http://schemas.openxmlformats.org/drawingml/2006/main">
            <a:r>
              <a:t>    "powerBalls": 74.9176522988821,</a:t>
            </a:r>
          </a:p>
          <a:p xmlns:a="http://schemas.openxmlformats.org/drawingml/2006/main">
            <a:r>
              <a:t>    "default": 10.256992780545692</a:t>
            </a:r>
          </a:p>
          <a:p xmlns:a="http://schemas.openxmlformats.org/drawingml/2006/main">
            <a:r>
              <a:t>  }</a:t>
            </a:r>
          </a:p>
          <a:p xmlns:a="http://schemas.openxmlformats.org/drawingml/2006/main">
            <a:r>
              <a:t>}</a:t>
            </a:r>
          </a:p>
          <a:p xmlns:a="http://schemas.openxmlformats.org/drawingml/2006/main">
            <a:r>
              <a:t>The browser network figure 31.369615% is used consistently here. The earlier 30.8008% reference-network figure uses a different node/hull convention. Absorption and diameter balls are conditional. The spatial network is demonstrated, but no complete spatial network percentage is asserted.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status from the supplied Goal 1 handoff. Spatial network slides demonstrate individual valid constructions in a chosen face plane. Continuous orbit optimization and full recursive spatial networks remain outside the implemented explorer.</a:t>
            </a:r>
          </a:p>
          <a:p xmlns:a="http://schemas.openxmlformats.org/drawingml/2006/main">
            <a:r>
              <a:t>Sources: supplied Goal 1 handoff, GOAL1_REVIEW_AND_CHANGES.md; preserved explorer geometry.mjs and revision.mjs. Configuration/regularity conventions follow the project papers. No catalogue/Goal 2 assertion is introduced.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50c475237742c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fa7b89dc44a43c0" /><Relationship Type="http://schemas.openxmlformats.org/officeDocument/2006/relationships/slideLayout" Target="/ppt/slideLayouts/slideLayout1.xml" Id="Rfc79cd0fab034ea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c79cd0fab034ea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bd15cf10af4b86" /><Relationship Type="http://schemas.openxmlformats.org/officeDocument/2006/relationships/image" Target="/ppt/media/image.png" Id="R98817a81cfd0406f" /><Relationship Type="http://schemas.openxmlformats.org/officeDocument/2006/relationships/notesSlide" Target="/ppt/notesSlides/notesSlide1.xml" Id="R8ea758f59b6246f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807df4f75442cb" /><Relationship Type="http://schemas.openxmlformats.org/officeDocument/2006/relationships/notesSlide" Target="/ppt/notesSlides/notesSlide2.xml" Id="R2a27d4fd23fd4d2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baa71deaec4bbe" /><Relationship Type="http://schemas.openxmlformats.org/officeDocument/2006/relationships/image" Target="/ppt/media/image.gif" Id="R6f2d3c3041dc4c9a" /><Relationship Type="http://schemas.openxmlformats.org/officeDocument/2006/relationships/notesSlide" Target="/ppt/notesSlides/notesSlide3.xml" Id="Rb6a8a13f8718418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202ff117914121" /><Relationship Type="http://schemas.openxmlformats.org/officeDocument/2006/relationships/notesSlide" Target="/ppt/notesSlides/notesSlide4.xml" Id="Rd73f185bb284471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8de35ad8ca4371" /><Relationship Type="http://schemas.openxmlformats.org/officeDocument/2006/relationships/image" Target="/ppt/media/image2.gif" Id="R00949abe513c488e" /><Relationship Type="http://schemas.openxmlformats.org/officeDocument/2006/relationships/notesSlide" Target="/ppt/notesSlides/notesSlide5.xml" Id="R8089441bb47e45b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a706fec54646de" /><Relationship Type="http://schemas.openxmlformats.org/officeDocument/2006/relationships/image" Target="/ppt/media/image3.gif" Id="R1c7fd00279d546f1" /><Relationship Type="http://schemas.openxmlformats.org/officeDocument/2006/relationships/notesSlide" Target="/ppt/notesSlides/notesSlide6.xml" Id="Rf36e4a77c0ec40d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fa52ec265348ce" /><Relationship Type="http://schemas.openxmlformats.org/officeDocument/2006/relationships/image" Target="/ppt/media/image4.gif" Id="R09f70c5b2c3b4980" /><Relationship Type="http://schemas.openxmlformats.org/officeDocument/2006/relationships/notesSlide" Target="/ppt/notesSlides/notesSlide7.xml" Id="Raaae41fd9d3347d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5dac025c6b43a3" /><Relationship Type="http://schemas.openxmlformats.org/officeDocument/2006/relationships/image" Target="/ppt/media/image5.gif" Id="Rc108eccef3d44cd3" /><Relationship Type="http://schemas.openxmlformats.org/officeDocument/2006/relationships/notesSlide" Target="/ppt/notesSlides/notesSlide8.xml" Id="R1a192af58b75429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04e72f7d134ea6" /><Relationship Type="http://schemas.openxmlformats.org/officeDocument/2006/relationships/image" Target="/ppt/media/image6.gif" Id="R471610f87c8c47ec" /><Relationship Type="http://schemas.openxmlformats.org/officeDocument/2006/relationships/notesSlide" Target="/ppt/notesSlides/notesSlide9.xml" Id="R70db4f8cad10479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cc086abcf84ff6" /><Relationship Type="http://schemas.openxmlformats.org/officeDocument/2006/relationships/image" Target="/ppt/media/image7.gif" Id="Rbe9bec56be744a66" /><Relationship Type="http://schemas.openxmlformats.org/officeDocument/2006/relationships/notesSlide" Target="/ppt/notesSlides/notesSlide10.xml" Id="R0697ddf7b2ac493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14637644fe4865" /><Relationship Type="http://schemas.openxmlformats.org/officeDocument/2006/relationships/image" Target="/ppt/media/image8.gif" Id="R5582fb3949924123" /><Relationship Type="http://schemas.openxmlformats.org/officeDocument/2006/relationships/notesSlide" Target="/ppt/notesSlides/notesSlide11.xml" Id="R1ad41dd418e9414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66b06636844866" /><Relationship Type="http://schemas.openxmlformats.org/officeDocument/2006/relationships/image" Target="/ppt/media/image9.gif" Id="Re5427841ac674247" /><Relationship Type="http://schemas.openxmlformats.org/officeDocument/2006/relationships/notesSlide" Target="/ppt/notesSlides/notesSlide12.xml" Id="R707bae6ba80042c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de703a771b4767" /><Relationship Type="http://schemas.openxmlformats.org/officeDocument/2006/relationships/image" Target="/ppt/media/image10.gif" Id="R05867138fb914938" /><Relationship Type="http://schemas.openxmlformats.org/officeDocument/2006/relationships/notesSlide" Target="/ppt/notesSlides/notesSlide13.xml" Id="Rf71bbcaec4ff443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41e6d915db4574" /><Relationship Type="http://schemas.openxmlformats.org/officeDocument/2006/relationships/image" Target="/ppt/media/image11.gif" Id="R21b199c13b384904" /><Relationship Type="http://schemas.openxmlformats.org/officeDocument/2006/relationships/notesSlide" Target="/ppt/notesSlides/notesSlide14.xml" Id="R6165a2992d684ce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e01d7875444f85" /><Relationship Type="http://schemas.openxmlformats.org/officeDocument/2006/relationships/image" Target="/ppt/media/image12.gif" Id="Rde0248e0f70c4792" /><Relationship Type="http://schemas.openxmlformats.org/officeDocument/2006/relationships/notesSlide" Target="/ppt/notesSlides/notesSlide15.xml" Id="R8f832ce586df4c5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a68aae7d1f4b35" /><Relationship Type="http://schemas.openxmlformats.org/officeDocument/2006/relationships/image" Target="/ppt/media/image13.gif" Id="R669c5398659f466c" /><Relationship Type="http://schemas.openxmlformats.org/officeDocument/2006/relationships/notesSlide" Target="/ppt/notesSlides/notesSlide16.xml" Id="Rd2026883c5cd428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7b77ca1ece4228" /><Relationship Type="http://schemas.openxmlformats.org/officeDocument/2006/relationships/notesSlide" Target="/ppt/notesSlides/notesSlide17.xml" Id="R136412bfe02e404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bcbec0cf714058" /><Relationship Type="http://schemas.openxmlformats.org/officeDocument/2006/relationships/image" Target="/ppt/media/image14.gif" Id="R8df818eb607343c1" /><Relationship Type="http://schemas.openxmlformats.org/officeDocument/2006/relationships/notesSlide" Target="/ppt/notesSlides/notesSlide18.xml" Id="Re3b22530d3fc4d0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8adb00c935456f" /><Relationship Type="http://schemas.openxmlformats.org/officeDocument/2006/relationships/image" Target="/ppt/media/image15.gif" Id="R88170c0d97954102" /><Relationship Type="http://schemas.openxmlformats.org/officeDocument/2006/relationships/notesSlide" Target="/ppt/notesSlides/notesSlide19.xml" Id="R00fac46801f44d1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c0bae9849d4802" /><Relationship Type="http://schemas.openxmlformats.org/officeDocument/2006/relationships/image" Target="/ppt/media/image16.gif" Id="Rc6fc09d657e4465b" /><Relationship Type="http://schemas.openxmlformats.org/officeDocument/2006/relationships/notesSlide" Target="/ppt/notesSlides/notesSlide20.xml" Id="R297d08fc2aef4330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173d1a260844f0" /><Relationship Type="http://schemas.openxmlformats.org/officeDocument/2006/relationships/image" Target="/ppt/media/image17.gif" Id="R8441538d7dea4273" /><Relationship Type="http://schemas.openxmlformats.org/officeDocument/2006/relationships/notesSlide" Target="/ppt/notesSlides/notesSlide21.xml" Id="R2d392a2f519d4af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476d05fa224ff7" /><Relationship Type="http://schemas.openxmlformats.org/officeDocument/2006/relationships/image" Target="/ppt/media/image18.gif" Id="R3a3fc278b8334167" /><Relationship Type="http://schemas.openxmlformats.org/officeDocument/2006/relationships/notesSlide" Target="/ppt/notesSlides/notesSlide22.xml" Id="R0862ddf5d255437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9458d0c1574355" /><Relationship Type="http://schemas.openxmlformats.org/officeDocument/2006/relationships/image" Target="/ppt/media/image19.gif" Id="R218b1d7c4fbb469c" /><Relationship Type="http://schemas.openxmlformats.org/officeDocument/2006/relationships/notesSlide" Target="/ppt/notesSlides/notesSlide23.xml" Id="R29fc70003e6f41e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dc18488602466e" /><Relationship Type="http://schemas.openxmlformats.org/officeDocument/2006/relationships/image" Target="/ppt/media/image20.gif" Id="Rccec183728cc4060" /><Relationship Type="http://schemas.openxmlformats.org/officeDocument/2006/relationships/notesSlide" Target="/ppt/notesSlides/notesSlide24.xml" Id="Rc95c50de727440c9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122c7354384e82" /><Relationship Type="http://schemas.openxmlformats.org/officeDocument/2006/relationships/image" Target="/ppt/media/image21.gif" Id="R782a9c02f6804ca3" /><Relationship Type="http://schemas.openxmlformats.org/officeDocument/2006/relationships/notesSlide" Target="/ppt/notesSlides/notesSlide25.xml" Id="Rc5c536553a4d482c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79429a6b094b3e" /><Relationship Type="http://schemas.openxmlformats.org/officeDocument/2006/relationships/image" Target="/ppt/media/image22.gif" Id="Rc48c3352997e4456" /><Relationship Type="http://schemas.openxmlformats.org/officeDocument/2006/relationships/notesSlide" Target="/ppt/notesSlides/notesSlide26.xml" Id="R4bece304661b447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3fbca18471406e" /><Relationship Type="http://schemas.openxmlformats.org/officeDocument/2006/relationships/image" Target="/ppt/media/image23.gif" Id="R5086c05e5aad450b" /><Relationship Type="http://schemas.openxmlformats.org/officeDocument/2006/relationships/notesSlide" Target="/ppt/notesSlides/notesSlide27.xml" Id="R01d66d7ea8324a7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794ac64cde492a" /><Relationship Type="http://schemas.openxmlformats.org/officeDocument/2006/relationships/image" Target="/ppt/media/image24.gif" Id="R5b569483b45546c7" /><Relationship Type="http://schemas.openxmlformats.org/officeDocument/2006/relationships/notesSlide" Target="/ppt/notesSlides/notesSlide28.xml" Id="R5dda8fa003504bf8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b98b4988ac4ee8" /><Relationship Type="http://schemas.openxmlformats.org/officeDocument/2006/relationships/image" Target="/ppt/media/image25.gif" Id="R3118ddb8b7c54b9e" /><Relationship Type="http://schemas.openxmlformats.org/officeDocument/2006/relationships/notesSlide" Target="/ppt/notesSlides/notesSlide29.xml" Id="Rc4bbe86946144568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491d80c65f40e6" /><Relationship Type="http://schemas.openxmlformats.org/officeDocument/2006/relationships/image" Target="/ppt/media/image26.gif" Id="R672810ef91a94f6b" /><Relationship Type="http://schemas.openxmlformats.org/officeDocument/2006/relationships/notesSlide" Target="/ppt/notesSlides/notesSlide30.xml" Id="Rd1ccf65dc3ec4857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3814fa7b0f4da9" /><Relationship Type="http://schemas.openxmlformats.org/officeDocument/2006/relationships/image" Target="/ppt/media/image27.gif" Id="Rd9b587c8a4b54210" /><Relationship Type="http://schemas.openxmlformats.org/officeDocument/2006/relationships/notesSlide" Target="/ppt/notesSlides/notesSlide31.xml" Id="R51feff5ea9f84213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a45042dc7e4916" /><Relationship Type="http://schemas.openxmlformats.org/officeDocument/2006/relationships/image" Target="/ppt/media/image28.gif" Id="Rd7f9fd5e9a5a4b04" /><Relationship Type="http://schemas.openxmlformats.org/officeDocument/2006/relationships/notesSlide" Target="/ppt/notesSlides/notesSlide32.xml" Id="R00e10fd5c10643f4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8fcf9b6de84029" /><Relationship Type="http://schemas.openxmlformats.org/officeDocument/2006/relationships/image" Target="/ppt/media/image29.gif" Id="R9631e534618f4064" /><Relationship Type="http://schemas.openxmlformats.org/officeDocument/2006/relationships/notesSlide" Target="/ppt/notesSlides/notesSlide33.xml" Id="R58c8974fbdbd4ca0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b7b2333d0d413d" /><Relationship Type="http://schemas.openxmlformats.org/officeDocument/2006/relationships/image" Target="/ppt/media/image30.gif" Id="R9ef5b1a6b76f4a4b" /><Relationship Type="http://schemas.openxmlformats.org/officeDocument/2006/relationships/notesSlide" Target="/ppt/notesSlides/notesSlide34.xml" Id="Rb88b3c2f95654fa6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9b61bb45124917" /><Relationship Type="http://schemas.openxmlformats.org/officeDocument/2006/relationships/image" Target="/ppt/media/image31.gif" Id="R2271738d35304200" /><Relationship Type="http://schemas.openxmlformats.org/officeDocument/2006/relationships/notesSlide" Target="/ppt/notesSlides/notesSlide35.xml" Id="Rf7aeed3176e849fd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2e031dcb894843" /><Relationship Type="http://schemas.openxmlformats.org/officeDocument/2006/relationships/image" Target="/ppt/media/image32.gif" Id="Rba03d8874b854010" /><Relationship Type="http://schemas.openxmlformats.org/officeDocument/2006/relationships/notesSlide" Target="/ppt/notesSlides/notesSlide36.xml" Id="R5578433602474f6a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91b28a5dfb4f2b" /><Relationship Type="http://schemas.openxmlformats.org/officeDocument/2006/relationships/image" Target="/ppt/media/image33.gif" Id="R050ef2f6b85542e2" /><Relationship Type="http://schemas.openxmlformats.org/officeDocument/2006/relationships/notesSlide" Target="/ppt/notesSlides/notesSlide37.xml" Id="Reef4b39813fb4748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6adfbc37bd4201" /><Relationship Type="http://schemas.openxmlformats.org/officeDocument/2006/relationships/image" Target="/ppt/media/image34.gif" Id="Rd2341161107343b0" /><Relationship Type="http://schemas.openxmlformats.org/officeDocument/2006/relationships/notesSlide" Target="/ppt/notesSlides/notesSlide38.xml" Id="Re13b4ae2cd92408b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abaec630be4288" /><Relationship Type="http://schemas.openxmlformats.org/officeDocument/2006/relationships/notesSlide" Target="/ppt/notesSlides/notesSlide39.xml" Id="Rd9569203780a4c22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5f32a0ab8f403b" /><Relationship Type="http://schemas.openxmlformats.org/officeDocument/2006/relationships/notesSlide" Target="/ppt/notesSlides/notesSlide40.xml" Id="Ra22ccc972dc64e65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cdb8436a15496f" /><Relationship Type="http://schemas.openxmlformats.org/officeDocument/2006/relationships/image" Target="/ppt/media/image35.gif" Id="Rdacf11a009074374" /><Relationship Type="http://schemas.openxmlformats.org/officeDocument/2006/relationships/notesSlide" Target="/ppt/notesSlides/notesSlide41.xml" Id="R8d48eb09eaed4b88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d8062e800c4657" /><Relationship Type="http://schemas.openxmlformats.org/officeDocument/2006/relationships/image" Target="/ppt/media/image36.gif" Id="Rdd8e7dff206c42a3" /><Relationship Type="http://schemas.openxmlformats.org/officeDocument/2006/relationships/notesSlide" Target="/ppt/notesSlides/notesSlide42.xml" Id="R296c4f3798c243ab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75d17e6ff94f92" /><Relationship Type="http://schemas.openxmlformats.org/officeDocument/2006/relationships/image" Target="/ppt/media/image37.gif" Id="R1d3801104d7b4168" /><Relationship Type="http://schemas.openxmlformats.org/officeDocument/2006/relationships/notesSlide" Target="/ppt/notesSlides/notesSlide43.xml" Id="R6850e220bbb14ab2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f13d9083144fad" /><Relationship Type="http://schemas.openxmlformats.org/officeDocument/2006/relationships/image" Target="/ppt/media/image38.gif" Id="R04820870c04f441f" /><Relationship Type="http://schemas.openxmlformats.org/officeDocument/2006/relationships/notesSlide" Target="/ppt/notesSlides/notesSlide44.xml" Id="Rd710a0cbd86746ac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c7e324624c437f" /><Relationship Type="http://schemas.openxmlformats.org/officeDocument/2006/relationships/image" Target="/ppt/media/image39.gif" Id="R21a75a044f18484c" /><Relationship Type="http://schemas.openxmlformats.org/officeDocument/2006/relationships/notesSlide" Target="/ppt/notesSlides/notesSlide45.xml" Id="R41d837bae4ef4f26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5eeccf2bed4391" /><Relationship Type="http://schemas.openxmlformats.org/officeDocument/2006/relationships/image" Target="/ppt/media/image40.gif" Id="R8bcf0fb887fa428f" /><Relationship Type="http://schemas.openxmlformats.org/officeDocument/2006/relationships/notesSlide" Target="/ppt/notesSlides/notesSlide46.xml" Id="R8f7fd0dc9d7442ee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10bbceb6964a8b" /><Relationship Type="http://schemas.openxmlformats.org/officeDocument/2006/relationships/image" Target="/ppt/media/image41.gif" Id="R38e5964bc2c64115" /><Relationship Type="http://schemas.openxmlformats.org/officeDocument/2006/relationships/notesSlide" Target="/ppt/notesSlides/notesSlide47.xml" Id="R4bf8af3906484d17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df10ae1c104642" /><Relationship Type="http://schemas.openxmlformats.org/officeDocument/2006/relationships/image" Target="/ppt/media/image42.gif" Id="R2520107e117a4f45" /><Relationship Type="http://schemas.openxmlformats.org/officeDocument/2006/relationships/notesSlide" Target="/ppt/notesSlides/notesSlide48.xml" Id="Rfb25568e5c964f30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ffe38650cf4cff" /><Relationship Type="http://schemas.openxmlformats.org/officeDocument/2006/relationships/image" Target="/ppt/media/image43.gif" Id="Rb1ce14da7a04441f" /><Relationship Type="http://schemas.openxmlformats.org/officeDocument/2006/relationships/notesSlide" Target="/ppt/notesSlides/notesSlide49.xml" Id="R18fb79bb3d5a4e2e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d4cc83a2b847f0" /><Relationship Type="http://schemas.openxmlformats.org/officeDocument/2006/relationships/image" Target="/ppt/media/image44.gif" Id="R67113e7ccb044fb0" /><Relationship Type="http://schemas.openxmlformats.org/officeDocument/2006/relationships/notesSlide" Target="/ppt/notesSlides/notesSlide50.xml" Id="R69e2434407234904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d8f5dbcd3c4f62" /><Relationship Type="http://schemas.openxmlformats.org/officeDocument/2006/relationships/image" Target="/ppt/media/image45.gif" Id="R797b7ba293d046c3" /><Relationship Type="http://schemas.openxmlformats.org/officeDocument/2006/relationships/notesSlide" Target="/ppt/notesSlides/notesSlide51.xml" Id="Reb4051718e5549a6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b0165a6554425e" /><Relationship Type="http://schemas.openxmlformats.org/officeDocument/2006/relationships/image" Target="/ppt/media/image46.gif" Id="R41b0511b10ee42b8" /><Relationship Type="http://schemas.openxmlformats.org/officeDocument/2006/relationships/notesSlide" Target="/ppt/notesSlides/notesSlide52.xml" Id="Rf37dd63d0967423b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06ebcbde544eab" /><Relationship Type="http://schemas.openxmlformats.org/officeDocument/2006/relationships/image" Target="/ppt/media/image47.gif" Id="Rd50b52a2a8894545" /><Relationship Type="http://schemas.openxmlformats.org/officeDocument/2006/relationships/notesSlide" Target="/ppt/notesSlides/notesSlide53.xml" Id="Reedbf621e5874ea9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70284fda74487e" /><Relationship Type="http://schemas.openxmlformats.org/officeDocument/2006/relationships/image" Target="/ppt/media/image48.gif" Id="Red79a91778f3458d" /><Relationship Type="http://schemas.openxmlformats.org/officeDocument/2006/relationships/notesSlide" Target="/ppt/notesSlides/notesSlide54.xml" Id="Rc49566d8aa2d411a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ea0b812a5c4e1c" /><Relationship Type="http://schemas.openxmlformats.org/officeDocument/2006/relationships/image" Target="/ppt/media/image49.gif" Id="R126c2813f6d7404f" /><Relationship Type="http://schemas.openxmlformats.org/officeDocument/2006/relationships/notesSlide" Target="/ppt/notesSlides/notesSlide55.xml" Id="Reee46f90f4d2497b" /></Relationships>
</file>

<file path=ppt/slides/_rels/slide5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164ac8e0964817" /><Relationship Type="http://schemas.openxmlformats.org/officeDocument/2006/relationships/image" Target="/ppt/media/image50.gif" Id="R04ef5bf201da43a4" /><Relationship Type="http://schemas.openxmlformats.org/officeDocument/2006/relationships/notesSlide" Target="/ppt/notesSlides/notesSlide56.xml" Id="R99ca4c8fcd0549f3" /></Relationships>
</file>

<file path=ppt/slides/_rels/slide5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ed99da1dfb40f9" /><Relationship Type="http://schemas.openxmlformats.org/officeDocument/2006/relationships/image" Target="/ppt/media/image51.gif" Id="Rb9fe4f7de17f46a4" /><Relationship Type="http://schemas.openxmlformats.org/officeDocument/2006/relationships/notesSlide" Target="/ppt/notesSlides/notesSlide57.xml" Id="R1e7f67c3d6aa4e8c" /></Relationships>
</file>

<file path=ppt/slides/_rels/slide5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d135d6f5cb4735" /><Relationship Type="http://schemas.openxmlformats.org/officeDocument/2006/relationships/notesSlide" Target="/ppt/notesSlides/notesSlide58.xml" Id="R158d7e862d174e39" /></Relationships>
</file>

<file path=ppt/slides/_rels/slide5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3caf19da314db3" /><Relationship Type="http://schemas.openxmlformats.org/officeDocument/2006/relationships/notesSlide" Target="/ppt/notesSlides/notesSlide59.xml" Id="R74f099be4dfe421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34F03A-C28F-4307-8C48-752C0DB46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ATTRACTIVE CENTERS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0CD04C-A2FC-4F53-9BA9-BE93F9B92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Chest constructions in motion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31819A-F584-42B1-911A-2545B2516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7D2C95-6F1D-4BE1-B317-7AFB25122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238375"/>
            <a:ext cx="700087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8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8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Triangles, four planar points</a:t>
            </a:r>
          </a:p>
          <a:p xmlns:a="http://schemas.openxmlformats.org/drawingml/2006/main">
            <a:pPr>
              <a:defRPr sz="38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8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and tetrahedra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106890-5A51-4686-991F-CA9F0B55C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048125"/>
            <a:ext cx="647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6BA5"/>
                </a:solidFill>
                <a:latin typeface="Arial"/>
                <a:ea typeface="Arial"/>
                <a:cs typeface="Arial"/>
              </a:rPr>
              <a:t>Ismail Hammoudeh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E99C77-9F4E-4525-80F7-0F0994A8C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991100"/>
            <a:ext cx="7048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Symmetric predecessors. Actual vertex motion.</a:t>
            </a:r>
          </a:p>
          <a:p xmlns:a="http://schemas.openxmlformats.org/drawingml/2006/main">
            <a:pPr>
              <a:defRPr sz="2100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The supporting constraints that follow.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817a81cfd0406f"/>
          <a:stretch xmlns:a="http://schemas.openxmlformats.org/drawingml/2006/main"/>
        </p:blipFill>
        <p:spPr>
          <a:xfrm xmlns:a="http://schemas.openxmlformats.org/drawingml/2006/main">
            <a:off x="8048625" y="1791891"/>
            <a:ext cx="6762750" cy="4226719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586251-32C0-414E-A729-910A6320A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334250"/>
            <a:ext cx="1143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Motion edition ·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90343619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A232A2-EB12-4515-896B-8CCB9E865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ATTRACTIVE CENTERS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667DB7-E9EA-46D5-B0AE-97BF50B85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Viewing the animations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E30F15-D3C9-4745-A2B6-DC7A39789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933512-4163-47DA-A41D-544E1E3F6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838325"/>
            <a:ext cx="13620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Open in desktop PowerPoint and start Slide Show (F5).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0E64E1-0818-4E00-997C-DABE887D2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86050"/>
            <a:ext cx="13430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Each construction moves continuously, pauses on its conclusion, and replays.</a:t>
            </a:r>
          </a:p>
          <a:p xmlns:a="http://schemas.openxmlformats.org/drawingml/2006/main">
            <a:pPr>
              <a:defRPr sz="2325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Advance when you are ready. Arrow keys move between slides.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F4B9D5-E71B-4F1A-83F5-152C8C299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133850"/>
            <a:ext cx="295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A6ADB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A6ADB7"/>
                </a:solidFill>
                <a:latin typeface="Arial"/>
                <a:ea typeface="Arial"/>
                <a:cs typeface="Arial"/>
              </a:rPr>
              <a:t>Dashed gray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40118A-1A8B-4161-B897-DF978DA9E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4133850"/>
            <a:ext cx="1028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Target configuration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1765DC-19BA-4CEA-8502-A1194AEE2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800600"/>
            <a:ext cx="295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C2495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C24953"/>
                </a:solidFill>
                <a:latin typeface="Arial"/>
                <a:ea typeface="Arial"/>
                <a:cs typeface="Arial"/>
              </a:rPr>
              <a:t>Red arrows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03F947-5EBB-44F1-88DF-8F09D2BFC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4800600"/>
            <a:ext cx="1028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Prescribed input displacements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602F28-D650-49AF-9BEB-AE64222CF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467350"/>
            <a:ext cx="295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8950A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8950AA"/>
                </a:solidFill>
                <a:latin typeface="Arial"/>
                <a:ea typeface="Arial"/>
                <a:cs typeface="Arial"/>
              </a:rPr>
              <a:t>Purple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FB9437-1E81-4488-B7A8-95881CE69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5467350"/>
            <a:ext cx="1028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Symmetry axis, initial center or intermediate-center region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B2445D-73CD-43AA-80FF-1698DF588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34100"/>
            <a:ext cx="295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7846E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7846E"/>
                </a:solidFill>
                <a:latin typeface="Arial"/>
                <a:ea typeface="Arial"/>
                <a:cs typeface="Arial"/>
              </a:rPr>
              <a:t>Green / gold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9E4AC2-1ADF-45B2-91B0-AD70C7A22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6134100"/>
            <a:ext cx="1028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Retained region and active supporting boundary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AEE74E-3DBE-417C-BAD0-A6E3409B4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429500"/>
            <a:ext cx="1343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The companion animation gallery also plays offline in a browser.</a:t>
            </a:r>
          </a:p>
        </p:txBody>
      </p:sp>
    </p:spTree>
    <p:extLst>
      <p:ext uri="{BB962C8B-B14F-4D97-AF65-F5344CB8AC3E}">
        <p14:creationId xmlns:p14="http://schemas.microsoft.com/office/powerpoint/2010/main" val="6195878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545932-C234-42A4-A0C4-8DE88FDD1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PRINCIPLE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03A0F2-C7BA-420D-AA0E-5447E6100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What attractivity says about a motion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D88902-F949-428F-8ED3-64AEA4AEA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2d3c3041dc4c9a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720BD4-FF1B-4208-BD4B-3897B3D23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Illustration with the centroid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E22DA0-6D8E-4FC3-9841-76FC86BF8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73027E-89FA-433C-92D0-C6DB7BCA9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One input travels along a straight vector 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3A21BC-0927-4E7B-A769-CA3F3BAA5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14FC94-D89C-4E8F-8AFA-7E3643471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center may move sideways. Its projection along d cannot decrease.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94FB09-3CD6-4BE4-B382-CD8E6EFD4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B1C16E-6C58-4CCF-9C1F-1725BC012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example curve here is the centroid response.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8D6A1F-7AAB-41FE-92C6-1E360AAFD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d·(X₁ − X₀) ≥ 0</a:t>
            </a:r>
          </a:p>
        </p:txBody>
      </p:sp>
    </p:spTree>
    <p:extLst>
      <p:ext uri="{BB962C8B-B14F-4D97-AF65-F5344CB8AC3E}">
        <p14:creationId xmlns:p14="http://schemas.microsoft.com/office/powerpoint/2010/main" val="114624062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F8FA0F-E87C-4501-85A2-DC4A14205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TRIANGLE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3D2EC5-A7F5-4D4B-9792-0BE11D42B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standard triangle chest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A85611-5359-430C-BC54-21DC9B530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D0A31E-B17A-4151-82B6-394B0E6D1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38350"/>
            <a:ext cx="13620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A=(0,0), B=(21,0), C=(5,12).</a:t>
            </a:r>
          </a:p>
          <a:p xmlns:a="http://schemas.openxmlformats.org/drawingml/2006/main">
            <a:pPr>
              <a:defRPr sz="26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side lengths are 13, 20 and 21. Area: 126.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AA18AC-8296-44F9-80BD-8DDF64973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876675"/>
            <a:ext cx="134302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Hull projection, the two isosceles motions for each strip, internal Napoleon, and the final intersection. Additional median-normal and external-equilateral bounds follow.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82C5BD-10CF-4ABB-82A8-C34609962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7077075"/>
            <a:ext cx="13525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46BA5"/>
                </a:solidFill>
                <a:latin typeface="Arial"/>
                <a:ea typeface="Arial"/>
                <a:cs typeface="Arial"/>
              </a:rPr>
              <a:t>Percentages measure retained area or volume, always relative to the original hull.</a:t>
            </a:r>
          </a:p>
        </p:txBody>
      </p:sp>
    </p:spTree>
    <p:extLst>
      <p:ext uri="{BB962C8B-B14F-4D97-AF65-F5344CB8AC3E}">
        <p14:creationId xmlns:p14="http://schemas.microsoft.com/office/powerpoint/2010/main" val="56717178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11A7F0-626A-46E4-B845-A13CB50DA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TRIANGLE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9845DE-2A9E-42A9-B1CA-557225FD2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convex hull follows from projection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603A0A-C3BE-48C9-A198-B1E261626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949abe513c488e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A1FFDA-8AA7-42E6-A365-763F1620B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BCA08A-EE97-47EE-A119-FB0B17AE7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6DDDC4-47EC-4467-A49D-E7D7D15E1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Project all inputs onto one supporting line or face.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9649FB-FF06-4CF4-9037-B9C4E950B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B35002-6BC5-43B7-BCA7-180BFA0C3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predecessor center lies in that subspace.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26746F-412F-4A05-BE18-F30D83E2D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8E41AB-5CC6-45D8-B959-84B9FE534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Restore the inputs in parallel. Repeat for the other faces.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25CBC8-729C-4FD6-A391-31E79CA83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n·X ≥ b  for every inward hull normal</a:t>
            </a:r>
          </a:p>
        </p:txBody>
      </p:sp>
    </p:spTree>
    <p:extLst>
      <p:ext uri="{BB962C8B-B14F-4D97-AF65-F5344CB8AC3E}">
        <p14:creationId xmlns:p14="http://schemas.microsoft.com/office/powerpoint/2010/main" val="175987228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DDA52E-CCC9-4AEC-99EE-C382F4E85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TRIANGLE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E7F5D7-136E-4297-AC26-C30B32F67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First strip boundary: move the isosceles tip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E9D298-493B-4B09-9E97-6EDB0A6C4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7fd00279d546f1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D5A4C1-8A1A-4E03-886E-89A3434B5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BB69DF-9824-46B3-91CD-6E5CF7CE4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017127-8BE9-4A42-9BE3-306E79B39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C₀ lies on the perpendicular bisector of AB.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BD6698-1553-4630-89CC-18032020A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3F0801-BC56-4FE9-9CAC-F3489AC38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Reflection forces X₀ onto that bisector.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88000C-B748-4CD2-9BD3-D0B481AA8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B0AAE8-F714-4EEF-AACD-B866AC8C2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Restore C₀ to C horizontally. The center stays on the C side.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E76E1E-9C97-48D4-9EB0-75563E0E4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(C − C₀)·(X − mAB) ≥ 0</a:t>
            </a:r>
          </a:p>
        </p:txBody>
      </p:sp>
    </p:spTree>
    <p:extLst>
      <p:ext uri="{BB962C8B-B14F-4D97-AF65-F5344CB8AC3E}">
        <p14:creationId xmlns:p14="http://schemas.microsoft.com/office/powerpoint/2010/main" val="120475727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276E7C-5C94-44BB-B40B-6DB659422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TRIANGLE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657330-FA59-40B4-B0A9-DF264CFBE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Second strip boundary: move a base vertex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DC256F-AEF9-4F03-A386-928A195E7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f70c5b2c3b4980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542F61-6A56-4EED-9DCB-BD26280F1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3AF5C6-EC2C-4B9A-A167-02BBEE2EA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3739F4-8920-444E-845A-1A6396EB8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Reflect A in the altitude line through C to obtain B₀.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DA67F4-D60F-4B36-9DAD-20F2173B9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8F1467-D252-432C-8B5A-C6F1A18F7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predecessor AB₀C is isosceles.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D8739E-005F-469A-9054-87EBC0D0E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E48D9F-FBB5-4A2A-830E-633E165CA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Restore B₀ to B. This produces the other side of the strip.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78CDB4-1E00-45AF-AA82-CA960C8F3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5 ≤ Xx ≤ 10.5  for the AB strip</a:t>
            </a:r>
          </a:p>
        </p:txBody>
      </p:sp>
    </p:spTree>
    <p:extLst>
      <p:ext uri="{BB962C8B-B14F-4D97-AF65-F5344CB8AC3E}">
        <p14:creationId xmlns:p14="http://schemas.microsoft.com/office/powerpoint/2010/main" val="83263442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4F583D-5B83-41A1-B24C-8008F8B1D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TRIANGLE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C2FBBE-8E93-4033-9D77-6350C510D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Three strips form the characteristic parallelogram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B1CB4A-2C41-4359-9309-D2E3E60FE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08eccef3d44cd3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C7AB48-DD5F-4824-B3F8-368DC7407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9F7CAB-AB5D-4EDE-A412-6C42D714A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C68CCF-3081-4723-AF8D-58BC4C277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Cycle the role of the opposite vertex.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0AE1B5-AFD8-41D0-8DE9-9B5AF11FA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F8D2B8-FD11-4420-BC1A-2039EAE31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Add both bounds for AB, BC and CA.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056CE5-5F79-4B45-810C-B4635C8A3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30ACE7-64FE-4721-87FE-07529F4C5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animation clips the parallelogram to ABC.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BE46E7-78B4-4297-929C-02D045B4F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CP = S_AB ∩ S_BC ∩ S_CA</a:t>
            </a:r>
          </a:p>
        </p:txBody>
      </p:sp>
    </p:spTree>
    <p:extLst>
      <p:ext uri="{BB962C8B-B14F-4D97-AF65-F5344CB8AC3E}">
        <p14:creationId xmlns:p14="http://schemas.microsoft.com/office/powerpoint/2010/main" val="23163928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FCA5AE-DAA9-4573-8C79-B24030CE7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TRIANGLE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B6C0A9-E75D-4A9F-96BE-A2E804C82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Internal Napoleon: restore C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50B666-1427-4F96-9BFC-991B1E63D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1610f87c8c47ec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C2614F-DEC1-47C4-91A1-F6722F0CD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39AD49-1B78-431F-9999-5CAF5B4DF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DA67FA-26F0-4BD1-9401-91A179731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Begin with the internal equilateral triangle on the fixed side.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0AE97E-BBD8-4137-9804-637C18A5D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CF7DAE-259F-42E7-9B66-BF299B9B5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Its center is forced to the equilateral centroid 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E07CFA-E6EC-4242-8BE6-423FEE655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7FF9E7-AFCD-4588-9AC0-EFBC84846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Restore the third vertex. The bound passes through N, perpendicular to the motion.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85E9A1-0C64-4348-9D6F-3E0257CA3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(C − C₀)·(X − N) ≥ 0  (cyclic labels)</a:t>
            </a:r>
          </a:p>
        </p:txBody>
      </p:sp>
    </p:spTree>
    <p:extLst>
      <p:ext uri="{BB962C8B-B14F-4D97-AF65-F5344CB8AC3E}">
        <p14:creationId xmlns:p14="http://schemas.microsoft.com/office/powerpoint/2010/main" val="66071941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6357E9-41C6-4D4A-B761-0CFD0A886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TRIANGLE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93469F-F372-4609-ADB7-5DE2CB855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Internal Napoleon: restore 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D861B0-DF4E-4D5E-B7BF-385CC79D3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9bec56be744a66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B9F0AE-6C84-4C1E-9FB4-35687D66D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08213F-118C-4730-8EEC-A45ADDA0E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889B4D-76A0-4A72-9DD4-628286FAF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Begin with the internal equilateral triangle on the fixed side.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9EBFD4-B872-4B3D-B25E-56A31E51C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3BDEDE-AFDC-4966-B48A-6E748BF8A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Its center is forced to the equilateral centroid 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D10D05-B941-4FEF-BF95-51665A901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A0595E-B940-4007-811A-07F10D193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Restore the third vertex. The bound passes through N, perpendicular to the motion.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F08251-9F6A-4AF3-B705-8FBACC488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(C − C₀)·(X − N) ≥ 0  (cyclic labels)</a:t>
            </a:r>
          </a:p>
        </p:txBody>
      </p:sp>
    </p:spTree>
    <p:extLst>
      <p:ext uri="{BB962C8B-B14F-4D97-AF65-F5344CB8AC3E}">
        <p14:creationId xmlns:p14="http://schemas.microsoft.com/office/powerpoint/2010/main" val="163213429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A6C42B-D6E8-480D-AB56-F18BE8DF9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TRIANGLE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4A6623-85D8-4F97-8EFD-92DDC01A8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Internal Napoleon: restore B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00EBE1-A4F2-4DD5-B66E-6E49AA0D9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82fb3949924123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AB1146-EB58-496B-B041-751E1A804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A2A177-1605-48B2-8A46-EA9DBE429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09A498-B6EC-498C-B8C6-A41DA12BB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Begin with the internal equilateral triangle on the fixed side.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5D8B2B-334F-4AA8-8DB2-6A61A931C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055135-B6D1-4AFC-93DE-87B3FC83B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Its center is forced to the equilateral centroid 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5D00D4-C40A-4F6F-8697-C2BAF3E4F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9CA985-9574-441E-B204-0A06F8599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Restore the third vertex. The bound passes through N, perpendicular to the motion.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3FABF0-F04B-4C5D-8ED1-2487F72DA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(C − C₀)·(X − N) ≥ 0  (cyclic labels)</a:t>
            </a:r>
          </a:p>
        </p:txBody>
      </p:sp>
    </p:spTree>
    <p:extLst>
      <p:ext uri="{BB962C8B-B14F-4D97-AF65-F5344CB8AC3E}">
        <p14:creationId xmlns:p14="http://schemas.microsoft.com/office/powerpoint/2010/main" val="30076689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80E380-AD5F-4CD0-ABEF-5825F479B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TRIANGLE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DBEC32-0AEB-437F-9622-8F239D8E6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three Napoleon bounds enclose CNT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0F8EC6-25AC-4ECD-96BF-9538256D7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427841ac674247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5827B5-BFE1-4DE1-AA53-FE5F76B71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599FAB-59D9-4DFD-AA75-BC5D1EFF6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A526A4-1756-42C8-AA6A-D7E909353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three internal equilateral centroids form the inner Napoleon triangle.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A1E17B-87D8-468C-BCF6-84D420128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1541B2-C4A1-42A5-BC10-BD1329954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new lines pass through those centroids, parallel to their opposite sides.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AEAE49-F4F9-4084-886D-DC0DCD3ED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F0D40B-39A5-428A-A8B6-C92B0A99F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Their inward intersection is the anticomplementary triangle CNT.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ADE3AD-7832-41C0-A810-221753F18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CNT vertices: N₁ + N₂ + N₃ − 2Nᵢ</a:t>
            </a:r>
          </a:p>
        </p:txBody>
      </p:sp>
    </p:spTree>
    <p:extLst>
      <p:ext uri="{BB962C8B-B14F-4D97-AF65-F5344CB8AC3E}">
        <p14:creationId xmlns:p14="http://schemas.microsoft.com/office/powerpoint/2010/main" val="213287401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2DB32F-8A5C-454F-B616-2EBCEF26D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TRIANGLE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352421-9CA1-4AC0-AEBC-C085EAE6A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Intersecting the standard triangle chest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0DC1B8-F058-4DD5-8937-53867C71F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867138fb914938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77CC88-7B36-4E3A-8E64-DCCA7B946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D0677D-A8E3-4657-A648-54E60FDAD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589FE2-A054-4C35-99EA-65A95216A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Begin with the entire triangle.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AA10F7-E61F-4178-BEF5-3E992B4F4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A8047F-DE70-4C29-822C-E3A772902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Apply the three side-normal strips.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0CC133-2501-4585-93FB-BBBDDB82F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5052F5-237D-4078-AF61-1DB4210B4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Intersect with the internal Napoleon triangle.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819970-24C4-4A3E-9196-48AE7A710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C_standard = conv(ABC) ∩ CP ∩ CNT</a:t>
            </a:r>
          </a:p>
        </p:txBody>
      </p:sp>
    </p:spTree>
    <p:extLst>
      <p:ext uri="{BB962C8B-B14F-4D97-AF65-F5344CB8AC3E}">
        <p14:creationId xmlns:p14="http://schemas.microsoft.com/office/powerpoint/2010/main" val="74126477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BA94FC-E838-4A5C-9752-2519C315C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TRIANGLE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F49E55-72FF-43D4-AD9A-D102B014E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Symmetry collapses the chest to a point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277957-F06F-442F-91A4-F7DD5E58F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b199c13b384904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D2B3F8-AE1A-4D4C-9BE7-B46A131C5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AB2C8A-70A6-4098-92EA-81E409D82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CBC20A-2248-42F0-A5B1-52D5F9086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Continuously deform the triangle to an equilateral one.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C15B9A-C9C9-435C-AD64-238DD4A63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406169-8A94-4F5E-B335-951811EAE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Recompute CP and CNT at every frame.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B7BBF4-71F8-4BB8-B3C9-029DA2F4E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CC3FE3-7475-434D-8262-F8CEDFE0B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At the equilateral triangle, symmetry forces the centroid.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9B7871-1872-4EAF-970F-A15354749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C_standard(equilateral) = {G}</a:t>
            </a:r>
          </a:p>
        </p:txBody>
      </p:sp>
    </p:spTree>
    <p:extLst>
      <p:ext uri="{BB962C8B-B14F-4D97-AF65-F5344CB8AC3E}">
        <p14:creationId xmlns:p14="http://schemas.microsoft.com/office/powerpoint/2010/main" val="149957352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80556F-D173-4BD5-9384-1E2F70BA2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TRIANGLE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FFCD4F-F7D9-45EA-8C4C-F5E469C62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Median-normal bound from a flat predecessor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3F8DCB-B877-4384-A8AD-1814BAECF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0248e0f70c4792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BD9821-E2B1-472B-80E5-578E994A6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FDF570-8267-43CA-9115-798CDD49C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0DB200-5908-4747-9150-7160049B8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Place C₀ at the midpoint m of AB.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6B3C7E-DBFC-4900-95B0-1B82F21C8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B9C74B-E954-4B58-86E9-418D963B7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Central symmetry forces the predecessor center to m.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639E1F-E48C-448E-9A54-B54ED8395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4BB7C7-DEFB-43C4-AAB1-C52F3BA43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Restore C along its median direction. Repeat cyclically if desired.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E66096-ACCF-4ECE-8A5F-139C39010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(C − m)·(X − m) ≥ 0</a:t>
            </a:r>
          </a:p>
        </p:txBody>
      </p:sp>
    </p:spTree>
    <p:extLst>
      <p:ext uri="{BB962C8B-B14F-4D97-AF65-F5344CB8AC3E}">
        <p14:creationId xmlns:p14="http://schemas.microsoft.com/office/powerpoint/2010/main" val="24804632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E5CC8D-E391-45B4-A8DF-1EEB488FD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TRIANGLE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741063-4005-4926-A885-88D98003F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external equilateral predecessor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AB76B9-F552-4432-B9F3-443505F36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9c5398659f466c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67371E-E175-47F3-A2A4-DD0313F40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068CA6-0690-4E30-AB05-E89098E95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79958A-8C04-4BF0-8130-53648929A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Both equilateral choices give valid single-motion inequalities.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788924-F244-4071-849D-A8F0A210D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C3E8BC-5345-467B-B7E7-07AA509F4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external choice crosses a flat triple on its route to C.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266F37-2196-4EEF-8F44-90F017C85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F3F55B-4A98-4531-B683-8DA2F8192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standard CNT uses the internal choice.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C14C57-A6A3-462F-A163-ADEC03F74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(C − C_external)·(X − N_external) ≥ 0</a:t>
            </a:r>
          </a:p>
        </p:txBody>
      </p:sp>
    </p:spTree>
    <p:extLst>
      <p:ext uri="{BB962C8B-B14F-4D97-AF65-F5344CB8AC3E}">
        <p14:creationId xmlns:p14="http://schemas.microsoft.com/office/powerpoint/2010/main" val="163418577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F4B0E5-C2C1-4D69-804A-45A75FB87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FOUR PLANAR POINTS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241B13-03C8-491A-A207-2FA5CE678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Seven planar methods, with their hypotheses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3BFDB9-E2FA-4C9D-B936-1DC3AD7FE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3F6A69-1AF3-486D-A422-175EDD594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38350"/>
            <a:ext cx="13620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A=(0,0), B=(21,0), C=(5,12), D=(26/3,4).</a:t>
            </a:r>
          </a:p>
          <a:p xmlns:a="http://schemas.openxmlformats.org/drawingml/2006/main">
            <a:pPr>
              <a:defRPr sz="26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Here D is the triangle centroid. Hull area: 126.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8F76BB-AA45-4F01-96B8-3F34A838B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876675"/>
            <a:ext cx="134302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Midpoint slabs, useful bisectors, networks, involutions, edge slabs, centroid transfer, and absorption. A supplementary construction covers the convex power family.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AC35AA-B242-4131-B63D-68ED08814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7077075"/>
            <a:ext cx="13525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46BA5"/>
                </a:solidFill>
                <a:latin typeface="Arial"/>
                <a:ea typeface="Arial"/>
                <a:cs typeface="Arial"/>
              </a:rPr>
              <a:t>Percentages measure retained area or volume, always relative to the original hull.</a:t>
            </a:r>
          </a:p>
        </p:txBody>
      </p:sp>
    </p:spTree>
    <p:extLst>
      <p:ext uri="{BB962C8B-B14F-4D97-AF65-F5344CB8AC3E}">
        <p14:creationId xmlns:p14="http://schemas.microsoft.com/office/powerpoint/2010/main" val="10567777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047520-37B0-440E-AEC8-325F88D95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FOUR PLANAR POINTS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446B9C-D1C2-4C83-8FA0-EEB51397A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Why centroid insertion preserves attractivity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4C01CB-89B7-4065-BC5E-80769E325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f818eb607343c1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56E49E-A6F5-405B-9876-A32635D7D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352255-BF41-43CF-B514-C90CE2A4E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69E02A-D7CE-4765-9DB8-BC826560F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Move A by h while holding the inserted centroid input fixed.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8B51A2-E53D-4203-9669-754E63D1C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423A13-4472-4170-B10C-C105D8747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Then move that input by h/3 to the new triangle centroid.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AC3845-817D-4087-BCDF-426732A95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EABCE4-6731-4BC2-BD6A-35E8FFBC9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Both changes have nonnegative projection along h. Their sum proves attractivity.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6210D5-C7B1-4BF6-8094-62092B12F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Y(A,B,C) = X₄(A,B,C,G(ABC))</a:t>
            </a:r>
          </a:p>
        </p:txBody>
      </p:sp>
    </p:spTree>
    <p:extLst>
      <p:ext uri="{BB962C8B-B14F-4D97-AF65-F5344CB8AC3E}">
        <p14:creationId xmlns:p14="http://schemas.microsoft.com/office/powerpoint/2010/main" val="82141483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AD9457-637C-4290-B133-126EC118C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FOUR PLANAR POINTS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F507D2-FC5D-485A-B09C-A805AC5CD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Parallelogram predecessor: separate the pair midpoints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6BD873-28E2-461B-8D73-265D9F672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170c0d97954102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AAAEB4-78AA-4B70-AD8C-29D9DC649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E3A2CC-7547-4CD7-AA2D-DE2E7F838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D24074-DEB6-4590-853B-E592DA77E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Translate C and D until both pair midpoints coincide at m.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412DD2-58A4-47D1-B656-6FC92B13B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CE7133-1271-41D2-BE33-624AA740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predecessor is centrally symmetric. Its center is m.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E30D8D-B4DE-4BCB-9E98-B2431AF75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A02D74-D878-49F0-A289-0F9AF80E3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Restore C, then D along the same direction. Repeat the reverse construction for the opposite bound.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4A9D43-0423-4F92-AFAC-FD35EF74C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min(d·m₁,d·m₂) ≤ d·X ≤ max(d·m₁,d·m₂)</a:t>
            </a:r>
          </a:p>
        </p:txBody>
      </p:sp>
    </p:spTree>
    <p:extLst>
      <p:ext uri="{BB962C8B-B14F-4D97-AF65-F5344CB8AC3E}">
        <p14:creationId xmlns:p14="http://schemas.microsoft.com/office/powerpoint/2010/main" val="26980871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C3AE4B-ECAB-46B9-A03A-66F96BADB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FOUR PLANAR POINTS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23C94E-F51D-4C1B-A253-CC14C3C3F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three midpoint slabs intersect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6BCEDA-AE65-4B22-8AC0-16D8929FF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fc09d657e4465b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A28252-6A5C-44AE-9149-0F2B5AC8D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2317DC-C9CB-4D12-A005-FD11DA47B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F50BDA-ABE4-44C5-8D99-041213EC5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A supporting line or plane moves inward to its proved bound.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ACA3AB-0DAD-4202-9599-77C42B75B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C2BC2E-4408-4E3D-918A-0CFA7BEEF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Every applied bound retains all attractive centers in the stated class.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C748EF-4A3B-4818-9498-5B3DB33BB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7818C7-D949-4CCB-9CF2-DAAD9437C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final polygon or polyhedron is the intersection of those bounds.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C06A50-77C7-4FD8-89BC-215B96E42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Area retained: 58.410491%</a:t>
            </a:r>
          </a:p>
        </p:txBody>
      </p:sp>
    </p:spTree>
    <p:extLst>
      <p:ext uri="{BB962C8B-B14F-4D97-AF65-F5344CB8AC3E}">
        <p14:creationId xmlns:p14="http://schemas.microsoft.com/office/powerpoint/2010/main" val="1023187511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9B4036-70CE-4F86-9CAD-0AFB94090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FOUR PLANAR POINTS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820E2C-C7AF-428D-8656-CC81B7BAB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Useful bisector: restore points on the same side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F16468-C221-47D1-8D3B-E6EBC78CF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41538d7dea4273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25C31D-BE20-4E1A-8F8C-AFC2F5BB2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62D867-E8FF-440E-9FD9-9E479EC6A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F1A44A-D921-4DD9-8B09-9C16AA50D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bisector interchanges A and B.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A54DBD-2E44-4232-8CE4-37C9CD350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3C32D7-0832-4649-AEC5-7F60FC52F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Project the other two inputs onto that bisector. The predecessor has reflection symmetry.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AEFB90-86EA-4D0A-92C0-0E9C9DA8D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27CB49-0660-4347-AA11-E601DE0F5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Restore those inputs one at a time in the same normal direction.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626A0D-5517-464F-A50D-4F5CB0DE2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sign·n·(X − m) ≥ 0</a:t>
            </a:r>
          </a:p>
        </p:txBody>
      </p:sp>
    </p:spTree>
    <p:extLst>
      <p:ext uri="{BB962C8B-B14F-4D97-AF65-F5344CB8AC3E}">
        <p14:creationId xmlns:p14="http://schemas.microsoft.com/office/powerpoint/2010/main" val="58231042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0FC091-9E9B-42AA-AA4C-4BDB97C83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FOUR PLANAR POINTS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D3FECA-B0C2-4F42-A8EE-E206DE907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All useful bisectors cut the reference hull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E536C3-08BB-430D-A437-8F45229B8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3fc278b8334167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F08B72-DFB4-4710-91A6-9C64D61B5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096994-B095-4E70-9D65-84A544723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23B9EA-93B3-4A21-B4F6-A44A7D553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A supporting line or plane moves inward to its proved bound.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363FEE-5177-4C0A-8D37-FAEA4825F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A44CAA-8352-4327-9A14-EAC1EA6F7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Every applied bound retains all attractive centers in the stated class.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7B68D6-5060-4665-9961-5909BDB80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BFCC7A-7FC3-4131-B265-C3DFF4E30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final polygon or polyhedron is the intersection of those bounds.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CA70D8-E97B-438A-A62B-927CA8E2C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Area retained: 21.239749%</a:t>
            </a:r>
          </a:p>
        </p:txBody>
      </p:sp>
    </p:spTree>
    <p:extLst>
      <p:ext uri="{BB962C8B-B14F-4D97-AF65-F5344CB8AC3E}">
        <p14:creationId xmlns:p14="http://schemas.microsoft.com/office/powerpoint/2010/main" val="209421562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4B7CC1-8F75-4D37-8EDF-F32CA1802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FOUR PLANAR POINTS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4CA477-5220-4270-8A65-6B3DD1D61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Network: C first, then 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97E149-F8E8-42AB-8768-17659CD51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23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8b1d7c4fbb469c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780A73-2C3B-4A60-92E3-99340D458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Finite two-order network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F128DA-D485-402C-8C7D-54B5367FA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7F6EA4-E7BD-4587-B2C2-951643C3C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equilateral triangle with its centroid forces the initial four-input center.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C3CE78-CA03-422F-B897-972D0D729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78BA56-C530-4A4D-A2AC-B568B3957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After the first motion, keep the intermediate center inside its node chest.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8BBB36-6618-4D07-9F69-F52628E94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9C0E23-F374-4879-864C-B8D2AFA9C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Sweep a support line or plane over that chest, then restore the last point.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20A052-E1F8-421A-8366-E4CDCE349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v·X ≥ min{v·Y : Y in the intermediate chest}</a:t>
            </a:r>
          </a:p>
        </p:txBody>
      </p:sp>
    </p:spTree>
    <p:extLst>
      <p:ext uri="{BB962C8B-B14F-4D97-AF65-F5344CB8AC3E}">
        <p14:creationId xmlns:p14="http://schemas.microsoft.com/office/powerpoint/2010/main" val="168268683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DEEA35-C136-4D90-A846-B81CC73A5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FOUR PLANAR POINTS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B61D1F-61CC-470D-A8AB-09970846E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Network: D first, then C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83CFAC-4A6A-46A3-9145-481276D59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24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ec183728cc4060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44F296-474D-4F80-A3B8-CEE0B3438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Finite two-order network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B112F1-C798-431B-8E2E-E68FE5215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96149D-D42A-4D54-8922-7504057EE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equilateral triangle with its centroid forces the initial four-input center.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77B1CB-0B1C-4132-AABE-08B2C1F80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FA2952-D059-4E52-815E-D104E2218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After the first motion, keep the intermediate center inside its node chest.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B30EAE-AFBE-4EF7-B52A-321E5DFB2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7FFF60-83B7-4CFB-B4DD-6B92C967E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Sweep a support line or plane over that chest, then restore the last point.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65099C-E1F4-4DC8-BC01-FDCD99BA8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v·X ≥ min{v·Y : Y in the intermediate chest}</a:t>
            </a:r>
          </a:p>
        </p:txBody>
      </p:sp>
    </p:spTree>
    <p:extLst>
      <p:ext uri="{BB962C8B-B14F-4D97-AF65-F5344CB8AC3E}">
        <p14:creationId xmlns:p14="http://schemas.microsoft.com/office/powerpoint/2010/main" val="207492883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5E6BEB-CDFF-4245-9610-8CD4A847F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FOUR PLANAR POINTS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4CE142-C509-49A1-80B7-A80DC5FE4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Both orders and every labeling contribute bounds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957CCF-65DF-4B30-A24D-BD83E5899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25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2a9c02f6804ca3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845526-EF0F-4C7C-B018-CC283C10A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6AD066-1187-4BAA-8BFF-39504A9D8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559C67-5809-4AAE-BBCE-3930C2950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A supporting line or plane moves inward to its proved bound.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93A20C-C90C-4579-81C9-B75E2486F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2DF6D2-BF98-40E9-82DF-D3033F12D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Every applied bound retains all attractive centers in the stated class.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623B79-369B-465D-B73E-81C2CF786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EF1D2F-818B-4C79-95B8-4ACEBA51C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final polygon or polyhedron is the intersection of those bounds.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2F9F09-79BD-45A7-BA9A-06FB585ED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Area retained: 31.369615%</a:t>
            </a:r>
          </a:p>
        </p:txBody>
      </p:sp>
    </p:spTree>
    <p:extLst>
      <p:ext uri="{BB962C8B-B14F-4D97-AF65-F5344CB8AC3E}">
        <p14:creationId xmlns:p14="http://schemas.microsoft.com/office/powerpoint/2010/main" val="168340658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66F1AD-D1EB-44A8-87B1-263B7BFCA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FOUR PLANAR POINTS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E03384-B349-4A7C-A0E9-FE56FD323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Involution: point inversion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3512A3-BB73-42D9-9664-E68644E1F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26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8c3352997e4456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E713CD-34B0-4349-BEFB-9217B2866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1B68DC-A27B-4622-A91A-8E6EC0874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6653E5-892D-4343-8465-8F8093209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Map D to C₀ by point inversion.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319A70-18F5-4955-8A0F-2F7C82F7B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71D555-1D74-4845-AC4A-B6DCAEAFE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center of this symmetric predecessor belongs to the highlighted fixed segment or point.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3CE17D-53F5-4D13-B057-F65DF3505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54AF45-C43B-451A-A0F6-B6E27361D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Restore the single input. Minimize its directional projection over that fixed set.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732C00-F5FB-4EB2-BDE6-0EEB196F8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d·X ≥ min{d·q : q in the symmetry-fixed hull}</a:t>
            </a:r>
          </a:p>
        </p:txBody>
      </p:sp>
    </p:spTree>
    <p:extLst>
      <p:ext uri="{BB962C8B-B14F-4D97-AF65-F5344CB8AC3E}">
        <p14:creationId xmlns:p14="http://schemas.microsoft.com/office/powerpoint/2010/main" val="204052730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47BE83-B844-4303-8A66-52074FA0A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FOUR PLANAR POINTS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083FFA-1813-4196-B728-D59F1629E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Involution: bisector reflection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1FD3EB-87F6-4ACA-A441-E845F8844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27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86c05e5aad450b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03A315-1261-4487-B902-AD966EF77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A70C0F-3D6D-4B36-87E8-18C04E151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50C9D0-B66B-4CD8-87A6-7A3BF65EB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Map D to C₀ by bisector reflection.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D77228-D7F4-4F14-BD7E-E30C9CC5E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F38E65-861B-46A1-B30F-E06946B2C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center of this symmetric predecessor belongs to the highlighted fixed segment or point.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52670B-59CA-4A61-92D8-EBBBAA5CA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DECDB6-AF70-4D66-BA98-268A694E7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Restore the single input. Minimize its directional projection over that fixed set.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1BB5E4-5225-4B02-9403-7FE3C7E90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d·X ≥ min{d·q : q in the symmetry-fixed hull}</a:t>
            </a:r>
          </a:p>
        </p:txBody>
      </p:sp>
    </p:spTree>
    <p:extLst>
      <p:ext uri="{BB962C8B-B14F-4D97-AF65-F5344CB8AC3E}">
        <p14:creationId xmlns:p14="http://schemas.microsoft.com/office/powerpoint/2010/main" val="33903310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2851E5-F48A-49E3-89AF-D778E5CE4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FOUR PLANAR POINTS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F4FB58-1CB8-48FE-91FD-D849FAC29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Involution: reflection in the untouched line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281933-3937-4513-9E5D-3C18C1C30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28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569483b45546c7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9ED0FC-BD11-47AF-93D4-4565EBE88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5FC6CA-F9B8-4418-869A-902849B00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9F0523-E1E8-4AE0-B031-F29D06231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Map D to C₀ by reflection in the untouched line.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9028A2-E4DB-4D86-B083-2F901680B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A520D2-6652-4D58-81C4-9842EF9B0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center of this symmetric predecessor belongs to the highlighted fixed segment or point.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8FDCC6-EB7A-415A-837A-0DF7CBDF6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032739-E60E-4ECE-AA09-47261F1C1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Restore the single input. Minimize its directional projection over that fixed set.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0B8D95-7B12-44F8-8AA4-CD5589302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d·X ≥ min{d·q : q in the symmetry-fixed hull}</a:t>
            </a:r>
          </a:p>
        </p:txBody>
      </p:sp>
    </p:spTree>
    <p:extLst>
      <p:ext uri="{BB962C8B-B14F-4D97-AF65-F5344CB8AC3E}">
        <p14:creationId xmlns:p14="http://schemas.microsoft.com/office/powerpoint/2010/main" val="64486927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6CAEE4-0C77-4A14-82D6-BC033762F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FOUR PLANAR POINTS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753D39-EB29-4D5F-9B3D-03C90C7E9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Intersecting the finite involution family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EED590-4DE4-4237-8736-9CFC9077B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29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18ddb8b7c54b9e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9D2998-FC6C-4C16-836D-952283679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915FBF-2DAE-43DE-8B50-02CF422F3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E63309-1444-49DD-BC4C-F11B23F1E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A supporting line or plane moves inward to its proved bound.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039F22-4C9C-4004-9E8D-0CAB8170C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B5F01B-EFE7-4A03-BBC2-8DD549E27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Every applied bound retains all attractive centers in the stated class.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5EE27D-F30B-4762-8ED6-EFF0D6E6B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F8111C-2323-4CF8-8C4B-CAD23F173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final polygon or polyhedron is the intersection of those bounds.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14E990-37A1-47E8-A5B5-F2288ECD8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Area retained: 54.230617%</a:t>
            </a:r>
          </a:p>
        </p:txBody>
      </p:sp>
    </p:spTree>
    <p:extLst>
      <p:ext uri="{BB962C8B-B14F-4D97-AF65-F5344CB8AC3E}">
        <p14:creationId xmlns:p14="http://schemas.microsoft.com/office/powerpoint/2010/main" val="53609020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984E97-BF04-47B8-9FEF-D79FD5837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FOUR PLANAR POINTS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91CE63-3964-4234-A9D5-2157AD7F7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Edge-projection slab: the upper bound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021318-2A08-411F-B368-FD3D00944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30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2810ef91a94f6b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567C7A-9D60-47D8-BA9D-9B02AB23B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861EE7-35F9-4E63-B002-62F430CC7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A9F69C-7DC1-43CF-B8F6-5B12CCE90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Choose the extreme projection of the pair midpoint and the two remaining vertices.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C11D7B-AC89-4067-A0FE-8D16D3EC1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A7C944-055F-4C98-B12B-A467E2D96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Reflect A in that plane to make B₀. Project the other inputs onto the plane.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786BCE-5BAB-4055-BBB9-50A1346E4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D008AC-2068-4D48-917B-58460E8B8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All three restored inputs move to the same side.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9EADB6-69C1-4412-B4AB-4F8276D56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n·X ≤ max{n·m, n·C, n·D}</a:t>
            </a:r>
          </a:p>
        </p:txBody>
      </p:sp>
    </p:spTree>
    <p:extLst>
      <p:ext uri="{BB962C8B-B14F-4D97-AF65-F5344CB8AC3E}">
        <p14:creationId xmlns:p14="http://schemas.microsoft.com/office/powerpoint/2010/main" val="905749784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252CB8-24FF-4018-BABF-34A0557F2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FOUR PLANAR POINTS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EF40E1-AAD2-4413-BEF8-BC93094D0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Edge-projection slab: the lower bound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8DB75E-F2A8-4576-AB4A-5452EA0E4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31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b587c8a4b54210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CF0879-AD99-427F-B810-12C93991E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14ABF1-3DD1-4816-B660-55638ADFB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FDACA7-B828-4087-B051-96E9DDBDF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Choose the extreme projection of the pair midpoint and the two remaining vertices.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17F278-96FC-42D4-A725-94BC22909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E5C2A6-14A6-42FC-B763-11D96F350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Reflect A in that plane to make B₀. Project the other inputs onto the plane.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4662FC-F20C-4A2A-85E6-673C20CB8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83E3F1-CAE3-44F8-B88A-5E067974C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All three restored inputs move to the same side.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7DF778-616C-4DD0-ADF6-97470A9CC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n·X ≥ min{n·m, n·C, n·D}</a:t>
            </a:r>
          </a:p>
        </p:txBody>
      </p:sp>
    </p:spTree>
    <p:extLst>
      <p:ext uri="{BB962C8B-B14F-4D97-AF65-F5344CB8AC3E}">
        <p14:creationId xmlns:p14="http://schemas.microsoft.com/office/powerpoint/2010/main" val="2078203042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D3101B-CE1D-4037-9DB5-E4F384EFB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FOUR PLANAR POINTS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65BFC2-B469-4EFA-9BC2-BA5906966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six edge-projection slabs intersect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C1E7F4-9574-45DE-8390-E0D07E13D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32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f9fd5e9a5a4b04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C03F6F-67D3-4A58-9413-06A81FCC2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5323F0-CA4B-408A-AAAD-B1C82E1CC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731087-C7E2-4B3D-B931-830F6DD05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A supporting line or plane moves inward to its proved bound.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AD39CB-2284-40A4-B81C-83ADCD5D5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F5EF4C-D07D-452C-9CA1-8EA8FE34D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Every applied bound retains all attractive centers in the stated class.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CF5BC5-033A-44DF-9EB3-3A8F90B80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DCEE78-AF8D-48E1-AAE9-6B5A66663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final polygon or polyhedron is the intersection of those bounds.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7DD1F2-248A-4CAE-8FB6-D2B70A464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Area retained: 7.457011%</a:t>
            </a:r>
          </a:p>
        </p:txBody>
      </p:sp>
    </p:spTree>
    <p:extLst>
      <p:ext uri="{BB962C8B-B14F-4D97-AF65-F5344CB8AC3E}">
        <p14:creationId xmlns:p14="http://schemas.microsoft.com/office/powerpoint/2010/main" val="848589305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AD05A9-A3B6-4C4C-9015-66B9F1094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FOUR PLANAR POINTS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CB1F0A-8F15-4F95-A952-7B9D52548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Centroid insertion transfers the complete triangle chest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C20C20-1D3B-47AA-9C97-18C145D81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33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31e534618f4064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8DBE77-5992-4B15-B27A-0EC3B9CDA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A2D522-304E-4647-A867-66FA25FB7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66EDC8-3715-4DAE-A264-A24CA2875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First insert G(face). The induced three-input map is attractive.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2CA99B-36F3-4F81-A8F4-F52D37797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792A7B-0275-4CD0-9BF0-8FEC3DE30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Its value belongs to the standard chest of the face.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4199BD-0719-4E63-A074-70DD98331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B2D49A-8C46-46C9-A95B-2921596DD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Restore the omitted input. Transfer the minimum support in that motion direction.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D567B8-3DF6-4378-8158-EF94CF0A0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D = G(ABC) ⇒ X₄ belongs to C_standard(ABC)</a:t>
            </a:r>
          </a:p>
        </p:txBody>
      </p:sp>
    </p:spTree>
    <p:extLst>
      <p:ext uri="{BB962C8B-B14F-4D97-AF65-F5344CB8AC3E}">
        <p14:creationId xmlns:p14="http://schemas.microsoft.com/office/powerpoint/2010/main" val="419933856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307CA5-A791-4796-87D3-7A67846FD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FOUR PLANAR POINTS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2A8C11-B689-4760-96C4-FB6C132EC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Face-centroid transfer with a free fourth input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034A44-4176-4DDE-940B-1B9E62663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34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f5b1a6b76f4a4b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B76FA3-C2BF-40EB-967A-22B1EEEF0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FB6185-DF8D-476F-A166-B1F89F1D3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07AB8B-5747-413A-9BB2-7A5AE5FBF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First insert G(face). The induced three-input map is attractive.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D144AF-F1AD-4D36-9A12-FE1915EA8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73608D-F7EA-4DBC-AA13-A57DBFDD4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Its value belongs to the standard chest of the face.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81537D-6833-4B23-BA97-0C4CF804C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BB7378-B611-48E8-8E2C-2BDE31829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Restore the omitted input. Transfer the minimum support in that motion direction.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16AD0E-0342-4751-A01C-B3EC5FE06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d·X₄ ≥ min{d·q : q in C_standard(face)}</a:t>
            </a:r>
          </a:p>
        </p:txBody>
      </p:sp>
    </p:spTree>
    <p:extLst>
      <p:ext uri="{BB962C8B-B14F-4D97-AF65-F5344CB8AC3E}">
        <p14:creationId xmlns:p14="http://schemas.microsoft.com/office/powerpoint/2010/main" val="1339282119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C19D0E-0D64-4F0D-8D92-03033DEDF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FOUR PLANAR POINTS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8C0C27-8394-43BA-9D00-2A7B505B9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Absorption: a moving anchor creates a union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8795F1-A400-4932-A88D-685F9A6A3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35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71738d35304200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1F174C-0CD2-4824-AF61-5A21B84B3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C2495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C24953"/>
                </a:solidFill>
                <a:latin typeface="Arial"/>
                <a:ea typeface="Arial"/>
                <a:cs typeface="Arial"/>
              </a:rPr>
              <a:t>Conditional: absorption across arities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76481A-D42C-4396-8D05-942E36DB7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6482D9-C68C-47D3-8E05-7B0AF6EAB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Assume X₄(face, X₃(face)) = X₃(face).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A645F4-E7BD-4393-A3E1-CEA6BE267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85B4EC-0E99-4E83-AA37-9BB8B8E14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unknown anchor q ranges over the face chest. Each possible q supplies one half-space.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0C0DFF-0367-481B-ADB7-8259496F6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730B4A-AEE0-46FD-A40C-3CFC9B7B2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At fixed X, convexity in q reduces the continuous OR to the chest vertices.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7387F0-C928-4DF0-801E-C15327D63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There exists q in C_face: (z − q)·(X − q) ≥ 0</a:t>
            </a:r>
          </a:p>
        </p:txBody>
      </p:sp>
    </p:spTree>
    <p:extLst>
      <p:ext uri="{BB962C8B-B14F-4D97-AF65-F5344CB8AC3E}">
        <p14:creationId xmlns:p14="http://schemas.microsoft.com/office/powerpoint/2010/main" val="1286231604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5F949F-F43B-4765-A681-C1C0E2C78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FOUR PLANAR POINTS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5ED0CF-7DD1-455C-A04D-46AF5FD6A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Absorption: intersect clauses, then convexify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C7A376-1532-42B9-B95F-1596821D5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36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03d8874b854010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A56CA9-9ECC-4BFE-8021-6014C24AF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C2495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C24953"/>
                </a:solidFill>
                <a:latin typeface="Arial"/>
                <a:ea typeface="Arial"/>
                <a:cs typeface="Arial"/>
              </a:rPr>
              <a:t>Conditional: absorption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7789A7-1E46-4766-A999-CE53C7DE4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35A5F7-46E7-404B-9F5C-1E30880D7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For each omitted input, form the union associated with its face chest.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4B378D-9246-40C8-B24D-D914E0940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CD9A85-4B16-4186-959E-9884C14FC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Intersect the four union clauses inside the hull.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2DC0A0-AEFE-43C6-A315-64DA5383D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BCCF54-B1E2-4D31-A30C-D24154661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Take their convex hull to obtain the conditional convex chest.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915D01-FBF9-4AD6-9E27-F7FB08E31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C_absorption = conv(hull ∩ OR₁ ∩ OR₂ ∩ OR₃ ∩ OR₄)</a:t>
            </a:r>
          </a:p>
        </p:txBody>
      </p:sp>
    </p:spTree>
    <p:extLst>
      <p:ext uri="{BB962C8B-B14F-4D97-AF65-F5344CB8AC3E}">
        <p14:creationId xmlns:p14="http://schemas.microsoft.com/office/powerpoint/2010/main" val="109593099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4AFE27-7C54-4C5C-BE02-0771F812D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FOUR PLANAR POINTS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FEB88E-E67C-4213-85CA-B86B09137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Power-family insertion: diameter balls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2F91C5-7897-4897-A0E9-719223A7A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37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0ef2f6b85542e2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015249-D9B9-4309-8D26-C4B3F0277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C2495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C24953"/>
                </a:solidFill>
                <a:latin typeface="Arial"/>
                <a:ea typeface="Arial"/>
                <a:cs typeface="Arial"/>
              </a:rPr>
              <a:t>Conditional: coherent convex power means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4367EC-082F-4DBB-A5AD-CF5B48ABF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24DFF6-D482-448C-BFE1-54F88A049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For the old mean q and inserted point z, the new mean lies in the ball with diameter [q,z].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7AA5C4-04A4-438A-A6EB-978296C60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9FCFA7-4AFA-4D78-95C8-A2805CF42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Let q range over the face chest and convexify the vertex balls.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2719AF-327B-4CB9-A57C-DB9735545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902ADD-BD95-4DEC-97A4-1C4FF72A0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explorer encloses the curved region with sampled supporting lines or planes.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D54C84-5C04-49FA-879F-5F5FB533B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(X − q)·(X − z) ≤ 0</a:t>
            </a:r>
          </a:p>
        </p:txBody>
      </p:sp>
    </p:spTree>
    <p:extLst>
      <p:ext uri="{BB962C8B-B14F-4D97-AF65-F5344CB8AC3E}">
        <p14:creationId xmlns:p14="http://schemas.microsoft.com/office/powerpoint/2010/main" val="927511802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318F1B-3E7E-447E-A6D6-24E50AFA4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FOUR PLANAR POINTS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FA3B83-BC8B-4B85-A853-477DC8942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default unconditional intersection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7BE930-F18D-4ED5-9E8B-D7DFE53EF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38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341161107343b0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40BCF9-309E-4516-B2D9-43DFEE314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E11994-38C8-4CF5-BD1A-0B3A964AB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C51B88-E1C8-4324-9CC8-27E3C26DE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A supporting line or plane moves inward to its proved bound.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AEDAE6-A907-41E4-A4EF-DBE32A850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634E1D-2E8E-4D00-8147-CB644BE72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Every applied bound retains all attractive centers in the stated class.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5B99B4-CC6D-4C19-9761-F7D5D4437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483CB2-BC60-4EA4-9C4C-22A299BDF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final polygon or polyhedron is the intersection of those bounds.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054232-2C73-4C01-A402-CB7EFE074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Area retained: 5.930191%</a:t>
            </a:r>
          </a:p>
        </p:txBody>
      </p:sp>
    </p:spTree>
    <p:extLst>
      <p:ext uri="{BB962C8B-B14F-4D97-AF65-F5344CB8AC3E}">
        <p14:creationId xmlns:p14="http://schemas.microsoft.com/office/powerpoint/2010/main" val="617839913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5D1028-27CE-49B8-ADC0-0F2D7641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FOUR PLANAR POINTS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CFB0FF-7020-40A4-BBFD-0EB7F4856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How much each planar method retains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179C68-2B83-4073-8AE1-709C228CB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39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809625" y="1695450"/>
          <a:ext xmlns:a="http://schemas.openxmlformats.org/drawingml/2006/main" cx="13430250" cy="50101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905500"/>
                <a:gridCol w="2857500"/>
                <a:gridCol w="4667250"/>
              </a:tblGrid>
              <a:tr h="556683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Method</a:t>
                      </a:r>
                    </a:p>
                  </a:txBody>
                  <a:tcPr marL="91440" marR="91440" marT="45720" marB="45720">
                    <a:solidFill>
                      <a:srgbClr val="E9F0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Area retained</a:t>
                      </a:r>
                    </a:p>
                  </a:txBody>
                  <a:tcPr marL="91440" marR="91440" marT="45720" marB="45720">
                    <a:solidFill>
                      <a:srgbClr val="E9F0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Scope</a:t>
                      </a:r>
                    </a:p>
                  </a:txBody>
                  <a:tcPr marL="91440" marR="91440" marT="45720" marB="45720">
                    <a:solidFill>
                      <a:srgbClr val="E9F0F7"/>
                    </a:solidFill>
                  </a:tcPr>
                </a:tc>
              </a:tr>
              <a:tr h="556683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Midpoint slabs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58.410491%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Unconditional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6683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Useful bisectors</a:t>
                      </a:r>
                    </a:p>
                  </a:txBody>
                  <a:tcPr marL="91440" marR="91440" marT="45720" marB="4572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21.239749%</a:t>
                      </a:r>
                    </a:p>
                  </a:txBody>
                  <a:tcPr marL="91440" marR="91440" marT="45720" marB="4572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Unconditional</a:t>
                      </a:r>
                    </a:p>
                  </a:txBody>
                  <a:tcPr marL="91440" marR="91440" marT="45720" marB="45720">
                    <a:solidFill>
                      <a:srgbClr val="F5F8FA"/>
                    </a:solidFill>
                  </a:tcPr>
                </a:tc>
              </a:tr>
              <a:tr h="556683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Two-order network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31.369615%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Browser node convention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6683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Discrete involutions</a:t>
                      </a:r>
                    </a:p>
                  </a:txBody>
                  <a:tcPr marL="91440" marR="91440" marT="45720" marB="4572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54.230617%</a:t>
                      </a:r>
                    </a:p>
                  </a:txBody>
                  <a:tcPr marL="91440" marR="91440" marT="45720" marB="4572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Finite family</a:t>
                      </a:r>
                    </a:p>
                  </a:txBody>
                  <a:tcPr marL="91440" marR="91440" marT="45720" marB="45720">
                    <a:solidFill>
                      <a:srgbClr val="F5F8FA"/>
                    </a:solidFill>
                  </a:tcPr>
                </a:tc>
              </a:tr>
              <a:tr h="556683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Edge-projection slabs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7.457011%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Unconditional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6683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Face-centroid transfer</a:t>
                      </a:r>
                    </a:p>
                  </a:txBody>
                  <a:tcPr marL="91440" marR="91440" marT="45720" marB="4572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5.930191%</a:t>
                      </a:r>
                    </a:p>
                  </a:txBody>
                  <a:tcPr marL="91440" marR="91440" marT="45720" marB="4572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Unconditional</a:t>
                      </a:r>
                    </a:p>
                  </a:txBody>
                  <a:tcPr marL="91440" marR="91440" marT="45720" marB="45720">
                    <a:solidFill>
                      <a:srgbClr val="F5F8FA"/>
                    </a:solidFill>
                  </a:tcPr>
                </a:tc>
              </a:tr>
              <a:tr h="556683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Absorption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82.260924%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Extra family axiom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6683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Diameter-ball envelope</a:t>
                      </a:r>
                    </a:p>
                  </a:txBody>
                  <a:tcPr marL="91440" marR="91440" marT="45720" marB="4572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12.291888%</a:t>
                      </a:r>
                    </a:p>
                  </a:txBody>
                  <a:tcPr marL="91440" marR="91440" marT="45720" marB="4572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Convex power family</a:t>
                      </a:r>
                    </a:p>
                  </a:txBody>
                  <a:tcPr marL="91440" marR="91440" marT="45720" marB="45720">
                    <a:solidFill>
                      <a:srgbClr val="F5F8FA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A2E4FB-5416-487C-9B9D-D6131B60C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7058025"/>
            <a:ext cx="13239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7846E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7846E"/>
                </a:solidFill>
                <a:latin typeface="Arial"/>
                <a:ea typeface="Arial"/>
                <a:cs typeface="Arial"/>
              </a:rPr>
              <a:t>Default unconditional intersection: 5.930191% retained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FDFC4E-8CDF-4D3F-B244-902C47819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7639050"/>
            <a:ext cx="13239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Each row uses the original hull plus only that final-region method. Values use numerical geometry.</a:t>
            </a:r>
          </a:p>
        </p:txBody>
      </p:sp>
    </p:spTree>
    <p:extLst>
      <p:ext uri="{BB962C8B-B14F-4D97-AF65-F5344CB8AC3E}">
        <p14:creationId xmlns:p14="http://schemas.microsoft.com/office/powerpoint/2010/main" val="1041734746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10653F-516A-4798-A133-EC583AD15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TETRAHEDRON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8D3069-E235-4CF6-A89A-FBB49329A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Supporting planes for a tetrahedron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C6DD40-4B1A-48BB-8D41-A742172B3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40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4C8179-8703-47DB-B68F-B9C516C86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38350"/>
            <a:ext cx="13620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A=(0,0,0), B=(4,0,0), C=(0,3,0), D=(1,1,2).</a:t>
            </a:r>
          </a:p>
          <a:p xmlns:a="http://schemas.openxmlformats.org/drawingml/2006/main">
            <a:pPr>
              <a:defRPr sz="26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Tetrahedron volume: 4.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D0AAA9-C9E2-4AA9-A2BD-A10999E48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876675"/>
            <a:ext cx="134302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The same proof mechanisms now act in space. Spatial network examples retain their intermediate polyhedra. Absorption and power-family insertion keep their stated hypotheses.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E7B239-8EA1-4C19-991A-3BC3E32A2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7077075"/>
            <a:ext cx="13525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46BA5"/>
                </a:solidFill>
                <a:latin typeface="Arial"/>
                <a:ea typeface="Arial"/>
                <a:cs typeface="Arial"/>
              </a:rPr>
              <a:t>Percentages measure retained area or volume, always relative to the original hull.</a:t>
            </a:r>
          </a:p>
        </p:txBody>
      </p:sp>
    </p:spTree>
    <p:extLst>
      <p:ext uri="{BB962C8B-B14F-4D97-AF65-F5344CB8AC3E}">
        <p14:creationId xmlns:p14="http://schemas.microsoft.com/office/powerpoint/2010/main" val="1951979484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6274E9-C2AB-417E-861B-7807E6FB2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TETRAHEDRON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578851-3814-4171-B99C-9D6D34A8B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convex hull follows from projection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BC68D6-26CE-4966-8E9B-FB9B69A14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41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cf11a009074374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61366F-C7D2-4289-941C-16E50E590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0D49DB-17B8-4BDB-828C-479A5FA49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1B5789-B5CC-4DA0-8BA5-F75ED59CD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Project all inputs onto one supporting line or face.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E3A2D9-0731-4AA4-A503-BECE49F14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432C54-D788-47AC-A888-4BED60E3F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predecessor center lies in that subspace.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EB2E2D-50D1-4EF4-B96C-8ECE08E10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151486-403A-4FEF-9942-047B8C49F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Restore the inputs in parallel. Repeat for the other faces.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0D6CB0-6976-4EB0-B6D9-294A99D86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n·X ≥ b  for every inward hull normal</a:t>
            </a:r>
          </a:p>
        </p:txBody>
      </p:sp>
    </p:spTree>
    <p:extLst>
      <p:ext uri="{BB962C8B-B14F-4D97-AF65-F5344CB8AC3E}">
        <p14:creationId xmlns:p14="http://schemas.microsoft.com/office/powerpoint/2010/main" val="1049468137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6ED4BF-2583-4BC5-A20B-DF6E1725F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TETRAHEDRON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004184-9BF3-40D0-A666-9B207D0CF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Parallelogram predecessor: separate the pair midpoints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D2177C-27E0-463B-B89E-8D4474722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42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8e7dff206c42a3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E5041F-1C7A-45EE-B79C-055A5E18B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031C07-56F5-4AD4-AB4D-72F7BD439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F8ECE7-CD97-45F0-BA0F-07B75C811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Translate C and D until both pair midpoints coincide at m.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B4B665-73C1-4081-A429-20EA7C8C9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2AA6E8-C14D-423D-863A-0E3858FF0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predecessor is centrally symmetric. Its center is m.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BED800-7232-403E-A317-F32A014B9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7BD1D2-99AE-451C-B39B-1941B5901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Restore C, then D along the same direction. Repeat the reverse construction for the opposite bound.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312150-5C30-45FA-AA1B-F6AE3BDE9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min(d·m₁,d·m₂) ≤ d·X ≤ max(d·m₁,d·m₂)</a:t>
            </a:r>
          </a:p>
        </p:txBody>
      </p:sp>
    </p:spTree>
    <p:extLst>
      <p:ext uri="{BB962C8B-B14F-4D97-AF65-F5344CB8AC3E}">
        <p14:creationId xmlns:p14="http://schemas.microsoft.com/office/powerpoint/2010/main" val="1406820401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599FB8-B2D6-477A-910F-FF7474B15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TETRAHEDRON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3B9308-96FE-41EA-A336-3232FB23D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Three opposite-edge slabs cut the tetrahedron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E51879-2AFA-4438-85D0-DD2E91123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43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3801104d7b4168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460248-6E60-4309-A360-98265966A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67BC02-3A6B-4E64-B26A-28C1B7FCF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E3718E-E946-4E8F-895A-B33BA60FF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A supporting line or plane moves inward to its proved bound.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AFB531-5DB3-4806-891D-68D6D87EC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A1DCF7-0518-4AEB-ADA0-805141166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Every applied bound retains all attractive centers in the stated class.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6DB7FC-E7E3-4B64-BD82-D4DD70C2F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9F4EB2-8B0C-4CB3-93C7-C620366D6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final polygon or polyhedron is the intersection of those bounds.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EA5DC5-0057-4DF3-AFA0-165D1808D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Volume retained: 91.541301%</a:t>
            </a:r>
          </a:p>
        </p:txBody>
      </p:sp>
    </p:spTree>
    <p:extLst>
      <p:ext uri="{BB962C8B-B14F-4D97-AF65-F5344CB8AC3E}">
        <p14:creationId xmlns:p14="http://schemas.microsoft.com/office/powerpoint/2010/main" val="1449231221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23C5A1-23F0-4A21-B8EC-CD92CA230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TETRAHEDRON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F1E555-D9CD-420C-9F27-5FD716D86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Useful bisector: restore points on the same side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B75626-6C70-446A-AA0C-809A11F86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44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820870c04f441f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3F7852-043B-4495-835F-0F7AAC6D6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C6AC68-CAF7-4082-8BD4-C8EAB59DF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4BD30C-134C-4475-9DA8-8E24BF5B9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bisector interchanges A and B.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432FC4-F0F2-4DCE-B6BF-0048283E9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3F2E94-6B06-40C2-A197-695BF12ED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Project the other two inputs onto that bisector. The predecessor has reflection symmetry.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345C20-8214-44B5-8132-18A0E2F34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1F2AF0-1D13-404C-BAEF-7E63F555D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Restore those inputs one at a time in the same normal direction.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8AA42E-9822-4F7A-B69D-3AB060EA6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sign·n·(X − m) ≥ 0</a:t>
            </a:r>
          </a:p>
        </p:txBody>
      </p:sp>
    </p:spTree>
    <p:extLst>
      <p:ext uri="{BB962C8B-B14F-4D97-AF65-F5344CB8AC3E}">
        <p14:creationId xmlns:p14="http://schemas.microsoft.com/office/powerpoint/2010/main" val="1329378708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E6C347-E827-4AEF-967D-563394687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TETRAHEDRON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A00F88-8F68-42E2-A2BA-195E2E0AE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Useful bisector planes intersect in space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8A3D4B-2295-42E7-8F69-54234FE1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45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a75a044f18484c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4D4E07-CB00-4CF4-9395-542A0818E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FC6D8B-9F17-4127-B5AE-07D36A773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B0E90A-DD6D-4341-8941-543509752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A supporting line or plane moves inward to its proved bound.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F4E60C-B4C2-4154-9D1D-10FB98792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00B5B7-C0A1-4CFA-924F-9DD3B36E3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Every applied bound retains all attractive centers in the stated class.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066D90-5DEA-4B4B-B5A4-2B013B910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144170-A6EB-4104-BCA6-A0C6F731D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final polygon or polyhedron is the intersection of those bounds.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3ACDE6-94B2-4CD3-9F9A-F98145297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Volume retained: 24.769669%</a:t>
            </a:r>
          </a:p>
        </p:txBody>
      </p:sp>
    </p:spTree>
    <p:extLst>
      <p:ext uri="{BB962C8B-B14F-4D97-AF65-F5344CB8AC3E}">
        <p14:creationId xmlns:p14="http://schemas.microsoft.com/office/powerpoint/2010/main" val="753591915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CCB0D5-89E3-4BAD-836D-8C7BF3431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TETRAHEDRON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A44BA5-C0AC-486F-AB17-340323E2A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Edge-projection slab: the upper bound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1BE95B-E737-4DF5-9452-D052FE456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46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cf0fb887fa428f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2ACE04-8070-4CA5-9414-3F9E477CC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0B238E-F5AF-4F86-B669-9DBE02F36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BDA7A8-9113-479A-B3C5-6545F9474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Choose the extreme projection of the pair midpoint and the two remaining vertices.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853AB6-0341-4A3F-B85E-7353FDAEB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0794C6-096B-40CB-85FD-9EA0EE753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Reflect A in that plane to make B₀. Project the other inputs onto the plane.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DEC611-0893-4073-97F1-7243CFF15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860140-8417-46AD-B36E-4D8AB98CA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All three restored inputs move to the same side.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78E1A7-CA50-4326-973B-85B67C2CA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n·X ≤ max{n·m, n·C, n·D}</a:t>
            </a:r>
          </a:p>
        </p:txBody>
      </p:sp>
    </p:spTree>
    <p:extLst>
      <p:ext uri="{BB962C8B-B14F-4D97-AF65-F5344CB8AC3E}">
        <p14:creationId xmlns:p14="http://schemas.microsoft.com/office/powerpoint/2010/main" val="1361351013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23AAE1-3539-4C7C-B9AD-044E42484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TETRAHEDRON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7FAF62-CB54-4B85-8AB7-58EBDF39E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All six spatial edge slabs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39CA67-959A-4CF4-8B1F-669AA0F58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47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e5964bc2c64115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764778-574A-4F5F-98D4-C7159AF03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2EEC3D-89A2-4D16-8FEA-BEE791615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F2E6D3-10C4-4828-8C1A-F274D1D29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A supporting line or plane moves inward to its proved bound.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99BB35-CF56-4E13-A0CC-EED064517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57D147-C0B4-4BF5-9317-4257A273D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Every applied bound retains all attractive centers in the stated class.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B9977E-381F-41BD-A09C-9648DD5BF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0D767F-719E-4670-9ADE-35005BF0D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final polygon or polyhedron is the intersection of those bounds.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AB95BE-AE4A-4851-9670-A1B17EA3F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Volume retained: 10.257204%</a:t>
            </a:r>
          </a:p>
        </p:txBody>
      </p:sp>
    </p:spTree>
    <p:extLst>
      <p:ext uri="{BB962C8B-B14F-4D97-AF65-F5344CB8AC3E}">
        <p14:creationId xmlns:p14="http://schemas.microsoft.com/office/powerpoint/2010/main" val="251341798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5B8A92-C9B1-4212-ADC3-D679D5929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TETRAHEDRON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4E1143-B602-4136-9189-902079314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Involution: point inversion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50A215-D316-413B-ACE9-3485D6531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48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20107e117a4f45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A3208F-D88E-43FF-BDCC-A768DF98D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7DD7DC-206D-414C-B5BB-B146C2F30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7EF66D-71D0-42EC-B17A-798B84B32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Map D to C₀ by point inversion.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CA4EA3-A893-4FBC-8173-5937B8785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7CD026-D923-4620-B597-1645DE450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center of this symmetric predecessor belongs to the highlighted fixed segment or point.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836732-4E65-4039-8AF5-6AF68446B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317912-4993-4F6C-AF2B-C4995CCB5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Restore the single input. Minimize its directional projection over that fixed set.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1E1223-1FFA-4DFE-951D-7F4F0565D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d·X ≥ min{d·q : q in the symmetry-fixed hull}</a:t>
            </a:r>
          </a:p>
        </p:txBody>
      </p:sp>
    </p:spTree>
    <p:extLst>
      <p:ext uri="{BB962C8B-B14F-4D97-AF65-F5344CB8AC3E}">
        <p14:creationId xmlns:p14="http://schemas.microsoft.com/office/powerpoint/2010/main" val="422476429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F9B521-37BE-42DD-BC8F-CD5DB7FF1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TETRAHEDRON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495038-2C8F-40BE-95FB-671C289B0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Involution: bisector reflection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E13B29-EB21-4A36-9E7F-641787D43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49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ce14da7a04441f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908020-0977-4A0B-B374-870231D78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63A8C7-4D3D-4E6B-9462-DD9246F62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B66A80-2325-4AC4-A552-6A6305B37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Map D to C₀ by bisector reflection.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C7EAE7-CEB6-4AB1-BE52-219520F72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6AE69F-E7A4-4389-B34E-1F07CBAB2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center of this symmetric predecessor belongs to the highlighted fixed segment or point.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B9778A-1274-42E6-9605-39F1B23B5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54C1E5-4C65-49D7-9858-786DDB071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Restore the single input. Minimize its directional projection over that fixed set.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4E20D2-ADA6-4121-ADAB-E7B4522D9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d·X ≥ min{d·q : q in the symmetry-fixed hull}</a:t>
            </a:r>
          </a:p>
        </p:txBody>
      </p:sp>
    </p:spTree>
    <p:extLst>
      <p:ext uri="{BB962C8B-B14F-4D97-AF65-F5344CB8AC3E}">
        <p14:creationId xmlns:p14="http://schemas.microsoft.com/office/powerpoint/2010/main" val="1838070259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01E3C5-1DAB-4AEF-93EA-25812382E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TETRAHEDRON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909EB4-3D43-4283-871C-A9384386D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Involution: half-turn about the untouched edge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0EE1AF-7BA8-4FCE-9B81-A39165EBD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50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113e7ccb044fb0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54149A-807F-483B-97B4-7AE2FFBCE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B93FDE-AA05-489F-AF68-0860E5652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F73576-CF53-44AB-9792-73220C14C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Map D to C₀ by half-turn about the untouched edge.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214379-8473-48BB-AE00-17F5AD688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822EB6-750A-4D78-9B34-8C4818126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center of this symmetric predecessor belongs to the highlighted fixed segment or point.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8AB6AB-8484-4F7A-8AB6-249B56A18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622D6B-8DB2-43B7-952D-968A2C543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Restore the single input. Minimize its directional projection over that fixed set.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380AA2-DB1F-4219-AF4B-902FD07AF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d·X ≥ min{d·q : q in the symmetry-fixed hull}</a:t>
            </a:r>
          </a:p>
        </p:txBody>
      </p:sp>
    </p:spTree>
    <p:extLst>
      <p:ext uri="{BB962C8B-B14F-4D97-AF65-F5344CB8AC3E}">
        <p14:creationId xmlns:p14="http://schemas.microsoft.com/office/powerpoint/2010/main" val="1934331406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7AA4A5-F9BE-44E3-803C-422665FE1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TETRAHEDRON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57E089-149B-47C6-926D-B739BDBDC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Face-centroid transfer with a free fourth input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3D60D4-703C-4FAD-97EA-42A6A3A9E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51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7b7ba293d046c3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11E7F9-9B4C-4295-9265-05595982F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33092D-D150-47F9-B1BD-03EFEC1F3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F54AEE-E88B-4FC5-AB0D-CDEF63C99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First insert G(face). The induced three-input map is attractive.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C9AC00-F05F-43A8-8038-7DBEB3770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21BF4C-7398-47C2-AB54-1FA4F0786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Its value belongs to the standard chest of the face.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99F86E-6289-4B29-84EE-40CD4EB83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162D3E-B546-48F6-86CB-5793D7F63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Restore the omitted input. Transfer the minimum support in that motion direction.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AD25D7-DA77-457B-B87A-8A5083E66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d·X₄ ≥ min{d·q : q in C_standard(face)}</a:t>
            </a:r>
          </a:p>
        </p:txBody>
      </p:sp>
    </p:spTree>
    <p:extLst>
      <p:ext uri="{BB962C8B-B14F-4D97-AF65-F5344CB8AC3E}">
        <p14:creationId xmlns:p14="http://schemas.microsoft.com/office/powerpoint/2010/main" val="1048337472"/>
      </p:ext>
    </p:extLst>
  </p:cSld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749817-DE6E-4E42-9D4E-5D1583C6E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TETRAHEDRON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E8E0BD-1EF6-4482-AD02-A736E648B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Network: C first, then 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8CED5C-BE44-48F6-9667-2831294D5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52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b0511b10ee42b8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504391-ECF6-485C-BDE7-AEEEF69CA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Valid spatial network example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CE93A6-DECB-4494-8A72-3893BBDAB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53CAA2-34BD-4064-99A5-A0ADD0B77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equilateral triangle with its centroid forces the initial four-input center.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1C9C4A-1B61-4D8D-90D6-A7BB1B147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243FCC-F59E-4DB1-BF21-B5EA9408A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After the first motion, keep the intermediate center inside its node chest.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680B1B-FC25-4C77-9DCF-9AD617ACC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58717C-56C1-4797-8F7D-B6311EEC5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Sweep a support line or plane over that chest, then restore the last point.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3CDFB9-8C80-4A7E-ADB4-E88DA8C59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v·X ≥ min{v·Y : Y in the intermediate chest}</a:t>
            </a:r>
          </a:p>
        </p:txBody>
      </p:sp>
    </p:spTree>
    <p:extLst>
      <p:ext uri="{BB962C8B-B14F-4D97-AF65-F5344CB8AC3E}">
        <p14:creationId xmlns:p14="http://schemas.microsoft.com/office/powerpoint/2010/main" val="1082890778"/>
      </p:ext>
    </p:extLst>
  </p:cSld>
</p:sld>
</file>

<file path=ppt/slides/slide5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A48545-DB6F-4B28-BF95-4C6B61C42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TETRAHEDRON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3C8F38-4D0B-4D21-9908-E6D2B92CE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Network: D first, then C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06AEC4-5417-454A-8505-EA83772E8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53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0b52a2a8894545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EB5114-83B2-4CE7-8C12-E2AE12DE0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Valid spatial network example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6D06F5-5231-45B2-96FA-42381CBC0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5546B6-5B4F-45FC-BEC6-6D162E093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equilateral triangle with its centroid forces the initial four-input center.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0E75EA-A5D7-47F3-99DC-148C372C9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750BF4-9F73-4CD7-B917-8009D424B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After the first motion, keep the intermediate center inside its node chest.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1CF537-AF1F-4971-B6E3-3D8B895FB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A84C5B-F5C8-459D-B7B8-C0D994A2D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Sweep a support line or plane over that chest, then restore the last point.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E0E01B-42AD-494C-A971-9250E42E9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v·X ≥ min{v·Y : Y in the intermediate chest}</a:t>
            </a:r>
          </a:p>
        </p:txBody>
      </p:sp>
    </p:spTree>
    <p:extLst>
      <p:ext uri="{BB962C8B-B14F-4D97-AF65-F5344CB8AC3E}">
        <p14:creationId xmlns:p14="http://schemas.microsoft.com/office/powerpoint/2010/main" val="2144693249"/>
      </p:ext>
    </p:extLst>
  </p:cSld>
</p:sld>
</file>

<file path=ppt/slides/slide5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E880E7-5392-416C-A3E6-DA25CFD43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TETRAHEDRON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597A42-DF10-4527-A34E-43FFDC2E5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Absorption: a moving anchor creates a union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F1583A-90EB-4A87-AF55-901B5746A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54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79a91778f3458d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193268-50B8-44D3-8832-B9308C8ED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C2495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C24953"/>
                </a:solidFill>
                <a:latin typeface="Arial"/>
                <a:ea typeface="Arial"/>
                <a:cs typeface="Arial"/>
              </a:rPr>
              <a:t>Conditional: absorption across arities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5D3589-24C1-4406-93A1-0CDAFBCB4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D5894E-E7FA-4ABC-9657-B0857EA70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Assume X₄(face, X₃(face)) = X₃(face).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3C1437-C930-4788-A691-D61B8C5E7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935806-533F-4007-998E-82481C341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unknown anchor q ranges over the face chest. Each possible q supplies one half-space.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792081-1514-49F9-BCCA-90444059F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741230-5775-41ED-9A59-54D879A6A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At fixed X, convexity in q reduces the continuous OR to the chest vertices.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423518-EBE8-45D4-BD3E-A15B430C6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There exists q in C_face: (z − q)·(X − q) ≥ 0</a:t>
            </a:r>
          </a:p>
        </p:txBody>
      </p:sp>
    </p:spTree>
    <p:extLst>
      <p:ext uri="{BB962C8B-B14F-4D97-AF65-F5344CB8AC3E}">
        <p14:creationId xmlns:p14="http://schemas.microsoft.com/office/powerpoint/2010/main" val="1698690483"/>
      </p:ext>
    </p:extLst>
  </p:cSld>
</p:sld>
</file>

<file path=ppt/slides/slide5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1BD85F-695D-42E6-B142-DEF1C3FF7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TETRAHEDRON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7DA6F1-72C6-4D90-A1B0-AD2437B84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Power-family insertion: diameter balls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A873CF-ADD1-4627-9FCA-360480401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55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6c2813f6d7404f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CD9A9B-24EF-4C54-A697-D5CA29EC0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C2495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C24953"/>
                </a:solidFill>
                <a:latin typeface="Arial"/>
                <a:ea typeface="Arial"/>
                <a:cs typeface="Arial"/>
              </a:rPr>
              <a:t>Conditional: coherent convex power means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C48BC2-8676-48C3-A867-A114C839F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965CFC-E4CC-45B6-84E2-5418CC2C1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For the old mean q and inserted point z, the new mean lies in the ball with diameter [q,z].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99EB34-525D-490B-9FA2-DA2F27F1E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2227D6-E07B-4552-80DB-AFD4C3BBF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Let q range over the face chest and convexify the vertex balls.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3A7004-F45A-4906-9657-702E54466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661353-4319-4498-B74C-E937F7CB4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explorer encloses the curved region with sampled supporting lines or planes.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30EE8E-95B6-4321-981E-FD3CEE740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(X − q)·(X − z) ≤ 0</a:t>
            </a:r>
          </a:p>
        </p:txBody>
      </p:sp>
    </p:spTree>
    <p:extLst>
      <p:ext uri="{BB962C8B-B14F-4D97-AF65-F5344CB8AC3E}">
        <p14:creationId xmlns:p14="http://schemas.microsoft.com/office/powerpoint/2010/main" val="1807758817"/>
      </p:ext>
    </p:extLst>
  </p:cSld>
</p:sld>
</file>

<file path=ppt/slides/slide5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2942E3-7741-4AAB-AB60-66E5D19FA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TETRAHEDRON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5052BF-D64D-4A45-A3DF-F5A6C119D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implemented tetrahedron intersection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38E6DB-B21E-4820-9986-CE324478E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56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ef5bf201da43a4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BB235B-3870-4316-B85A-65B2850E3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Attractivity + symmetry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79CF31-E3AC-49D4-BD57-2B3D64CF5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004AA1-8FF3-49D4-B129-25205918B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A supporting line or plane moves inward to its proved bound.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52DBE3-A1FF-4D45-89F6-207DD76E4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AD91AC-D881-4A0F-AA46-06C62EB8F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Every applied bound retains all attractive centers in the stated class.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A3043D-1688-4D30-884D-AF7832381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2E3231-D3A1-4545-BDA2-CAFA12D4E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final polygon or polyhedron is the intersection of those bounds.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3781CB-72A1-4153-9FC8-FC2E6DF88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Volume retained: 10.256993%</a:t>
            </a:r>
          </a:p>
        </p:txBody>
      </p:sp>
    </p:spTree>
    <p:extLst>
      <p:ext uri="{BB962C8B-B14F-4D97-AF65-F5344CB8AC3E}">
        <p14:creationId xmlns:p14="http://schemas.microsoft.com/office/powerpoint/2010/main" val="726790219"/>
      </p:ext>
    </p:extLst>
  </p:cSld>
</p:sld>
</file>

<file path=ppt/slides/slide5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2EB2C1-3095-40C1-AE82-FF51D3BF9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TETRAHEDRON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0137B3-3251-4447-8071-71EA3E659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Why a face-chest pyramid is invalid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1A20FA-4714-4858-8170-372706664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57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fe4f7de17f46a4"/>
          <a:stretch xmlns:a="http://schemas.openxmlformats.org/drawingml/2006/main"/>
        </p:blipFill>
        <p:spPr>
          <a:xfrm xmlns:a="http://schemas.openxmlformats.org/drawingml/2006/main">
            <a:off x="438150" y="1524000"/>
            <a:ext cx="9906000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3AF9B8-3627-4C49-80A2-3181D0719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52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Counterexample to the face-pyramid rule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D25D51-9FF3-451B-965B-CDE6FC6C8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050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374F30-1A81-40BC-9D16-D11C18B74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8600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equilateral face chest is the single point 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DED059-9ACE-4154-9CA9-AE423D67F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0290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008ABC-0B7A-47AD-B4A1-D3CB77639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10025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proposed pyramid collapses to the segment OD.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B2ADE5-C70D-4AD8-A39C-CF4691E37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753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F76167-9AA2-4ABF-BA96-FA0110C89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734050"/>
            <a:ext cx="33813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B50"/>
                </a:solidFill>
                <a:latin typeface="Arial"/>
                <a:ea typeface="Arial"/>
                <a:cs typeface="Arial"/>
              </a:rPr>
              <a:t>The attractive M₄ lies off that segment. The animation rotates the configuration to expose the gap.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E4AB96-02C9-4B4D-A894-53023A81E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29550"/>
            <a:ext cx="1362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M₄ ≈ (0.16338338, 0, 0.27153976)</a:t>
            </a:r>
          </a:p>
        </p:txBody>
      </p:sp>
    </p:spTree>
    <p:extLst>
      <p:ext uri="{BB962C8B-B14F-4D97-AF65-F5344CB8AC3E}">
        <p14:creationId xmlns:p14="http://schemas.microsoft.com/office/powerpoint/2010/main" val="1950414696"/>
      </p:ext>
    </p:extLst>
  </p:cSld>
</p:sld>
</file>

<file path=ppt/slides/slide5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C6230B-7953-46C0-B6F6-0977BF575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TETRAHEDRON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D80436-2CD0-41A9-AC4E-AA2666A23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How much each spatial method retains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A4F84C-38D1-4002-BBE9-2D68882A9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58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809625" y="1695450"/>
          <a:ext xmlns:a="http://schemas.openxmlformats.org/drawingml/2006/main" cx="13430250" cy="43243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905500"/>
                <a:gridCol w="2857500"/>
                <a:gridCol w="4667250"/>
              </a:tblGrid>
              <a:tr h="617764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Method</a:t>
                      </a:r>
                    </a:p>
                  </a:txBody>
                  <a:tcPr marL="91440" marR="91440" marT="45720" marB="45720">
                    <a:solidFill>
                      <a:srgbClr val="E9F0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Volume retained</a:t>
                      </a:r>
                    </a:p>
                  </a:txBody>
                  <a:tcPr marL="91440" marR="91440" marT="45720" marB="45720">
                    <a:solidFill>
                      <a:srgbClr val="E9F0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Scope</a:t>
                      </a:r>
                    </a:p>
                  </a:txBody>
                  <a:tcPr marL="91440" marR="91440" marT="45720" marB="45720">
                    <a:solidFill>
                      <a:srgbClr val="E9F0F7"/>
                    </a:solidFill>
                  </a:tcPr>
                </a:tc>
              </a:tr>
              <a:tr h="617764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Midpoint slabs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91.541301%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Unconditional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17764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Useful bisectors</a:t>
                      </a:r>
                    </a:p>
                  </a:txBody>
                  <a:tcPr marL="91440" marR="91440" marT="45720" marB="4572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24.769669%</a:t>
                      </a:r>
                    </a:p>
                  </a:txBody>
                  <a:tcPr marL="91440" marR="91440" marT="45720" marB="4572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Unconditional</a:t>
                      </a:r>
                    </a:p>
                  </a:txBody>
                  <a:tcPr marL="91440" marR="91440" marT="45720" marB="45720">
                    <a:solidFill>
                      <a:srgbClr val="F5F8FA"/>
                    </a:solidFill>
                  </a:tcPr>
                </a:tc>
              </a:tr>
              <a:tr h="617764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Discrete involutions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90.765559%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Finite family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17764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Edge-projection slabs</a:t>
                      </a:r>
                    </a:p>
                  </a:txBody>
                  <a:tcPr marL="91440" marR="91440" marT="45720" marB="4572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10.257204%</a:t>
                      </a:r>
                    </a:p>
                  </a:txBody>
                  <a:tcPr marL="91440" marR="91440" marT="45720" marB="4572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Unconditional</a:t>
                      </a:r>
                    </a:p>
                  </a:txBody>
                  <a:tcPr marL="91440" marR="91440" marT="45720" marB="45720">
                    <a:solidFill>
                      <a:srgbClr val="F5F8FA"/>
                    </a:solidFill>
                  </a:tcPr>
                </a:tc>
              </a:tr>
              <a:tr h="617764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Face-centroid transfer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84.730702%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Unconditional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17764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Diameter-ball envelope</a:t>
                      </a:r>
                    </a:p>
                  </a:txBody>
                  <a:tcPr marL="91440" marR="91440" marT="45720" marB="4572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74.917652%</a:t>
                      </a:r>
                    </a:p>
                  </a:txBody>
                  <a:tcPr marL="91440" marR="91440" marT="45720" marB="4572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B50"/>
                          </a:solidFill>
                          <a:latin typeface="Arial"/>
                          <a:ea typeface="Arial"/>
                          <a:cs typeface="Arial"/>
                        </a:rPr>
                        <a:t>Convex power family</a:t>
                      </a:r>
                    </a:p>
                  </a:txBody>
                  <a:tcPr marL="91440" marR="91440" marT="45720" marB="45720">
                    <a:solidFill>
                      <a:srgbClr val="F5F8FA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228B12-5CA1-4AE1-92F4-F8483156D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7058025"/>
            <a:ext cx="13239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7846E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7846E"/>
                </a:solidFill>
                <a:latin typeface="Arial"/>
                <a:ea typeface="Arial"/>
                <a:cs typeface="Arial"/>
              </a:rPr>
              <a:t>Default unconditional intersection: 10.256993% retained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83216E-5B86-4E03-9DDC-635FA7617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7639050"/>
            <a:ext cx="13239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Each row uses the original hull plus only that final-region method. Values use numerical geometry.</a:t>
            </a:r>
          </a:p>
        </p:txBody>
      </p:sp>
    </p:spTree>
    <p:extLst>
      <p:ext uri="{BB962C8B-B14F-4D97-AF65-F5344CB8AC3E}">
        <p14:creationId xmlns:p14="http://schemas.microsoft.com/office/powerpoint/2010/main" val="1616461437"/>
      </p:ext>
    </p:extLst>
  </p:cSld>
</p:sld>
</file>

<file path=ppt/slides/slide5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B49C3A-2627-4EE6-96F6-C1351F2A8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"/>
            <a:ext cx="1352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6BA5"/>
                </a:solidFill>
                <a:latin typeface="Arial"/>
                <a:ea typeface="Arial"/>
                <a:cs typeface="Arial"/>
              </a:rPr>
              <a:t>ATTRACTIVE CENTERS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35AB6D-7523-4B9E-AB49-C0BF915F2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1419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What these constructions establish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2D45C7-4F0C-41EE-AF5E-183632222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81915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59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3A9A1A-D51C-492B-B6A9-A7B354B2E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819275"/>
            <a:ext cx="13620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Every proved supporting inequality contains every attractive center</a:t>
            </a:r>
          </a:p>
          <a:p xmlns:a="http://schemas.openxmlformats.org/drawingml/2006/main">
            <a:pPr>
              <a:defRPr sz="2925" b="1">
                <a:solidFill>
                  <a:srgbClr val="253B50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253B50"/>
                </a:solidFill>
                <a:latin typeface="Arial"/>
                <a:ea typeface="Arial"/>
                <a:cs typeface="Arial"/>
              </a:rPr>
              <a:t>in its stated class.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565B8D-17EE-424D-8111-F80CF9DCF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524250"/>
            <a:ext cx="13620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6BA5"/>
                </a:solidFill>
                <a:latin typeface="Arial"/>
                <a:ea typeface="Arial"/>
                <a:cs typeface="Arial"/>
              </a:rPr>
              <a:t>A network carries the unknown intermediate center as a region.</a:t>
            </a:r>
          </a:p>
          <a:p xmlns:a="http://schemas.openxmlformats.org/drawingml/2006/main">
            <a:pPr>
              <a:defRPr sz="2400" b="0">
                <a:solidFill>
                  <a:srgbClr val="246BA5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6BA5"/>
                </a:solidFill>
                <a:latin typeface="Arial"/>
                <a:ea typeface="Arial"/>
                <a:cs typeface="Arial"/>
              </a:rPr>
              <a:t>Its support optimization produces the final inequality.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C5D7EE-D6A5-474A-975D-A25435084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095875"/>
            <a:ext cx="13620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C2495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C24953"/>
                </a:solidFill>
                <a:latin typeface="Arial"/>
                <a:ea typeface="Arial"/>
                <a:cs typeface="Arial"/>
              </a:rPr>
              <a:t>Absorption compares maps across cardinalities and needs an extra axiom.</a:t>
            </a:r>
          </a:p>
          <a:p xmlns:a="http://schemas.openxmlformats.org/drawingml/2006/main">
            <a:pPr>
              <a:defRPr sz="2400" b="0">
                <a:solidFill>
                  <a:srgbClr val="C2495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C24953"/>
                </a:solidFill>
                <a:latin typeface="Arial"/>
                <a:ea typeface="Arial"/>
                <a:cs typeface="Arial"/>
              </a:rPr>
              <a:t>Diameter balls apply to the coherent convex power family.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3CA4DE-2BD9-49B9-B3B0-A5D46B3F4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7038975"/>
            <a:ext cx="136207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6B7887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6B7887"/>
                </a:solidFill>
                <a:latin typeface="Arial"/>
                <a:ea typeface="Arial"/>
                <a:cs typeface="Arial"/>
              </a:rPr>
              <a:t>Completeness of these finite families, and the smallest possible chest, remain open.</a:t>
            </a:r>
          </a:p>
        </p:txBody>
      </p:sp>
    </p:spTree>
    <p:extLst>
      <p:ext uri="{BB962C8B-B14F-4D97-AF65-F5344CB8AC3E}">
        <p14:creationId xmlns:p14="http://schemas.microsoft.com/office/powerpoint/2010/main" val="79017586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2026-09-12T12:35:23.6990000Z</dcterms:created>
  <dcterms:modified xsi:type="dcterms:W3CDTF">2026-09-12T12:35:23.6990000Z</dcterms:modified>
</coreProperties>
</file>